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handoutMasterIdLst>
    <p:handoutMasterId r:id="rId26"/>
  </p:handoutMasterIdLst>
  <p:sldIdLst>
    <p:sldId id="256" r:id="rId2"/>
    <p:sldId id="265" r:id="rId3"/>
    <p:sldId id="266" r:id="rId4"/>
    <p:sldId id="267" r:id="rId5"/>
    <p:sldId id="268" r:id="rId6"/>
    <p:sldId id="269" r:id="rId7"/>
    <p:sldId id="270" r:id="rId8"/>
    <p:sldId id="272" r:id="rId9"/>
    <p:sldId id="273" r:id="rId10"/>
    <p:sldId id="274" r:id="rId11"/>
    <p:sldId id="275" r:id="rId12"/>
    <p:sldId id="276" r:id="rId13"/>
    <p:sldId id="277" r:id="rId14"/>
    <p:sldId id="278" r:id="rId15"/>
    <p:sldId id="279" r:id="rId16"/>
    <p:sldId id="280" r:id="rId17"/>
    <p:sldId id="281" r:id="rId18"/>
    <p:sldId id="282" r:id="rId19"/>
    <p:sldId id="283" r:id="rId20"/>
    <p:sldId id="284" r:id="rId21"/>
    <p:sldId id="285" r:id="rId22"/>
    <p:sldId id="286" r:id="rId23"/>
    <p:sldId id="287" r:id="rId24"/>
    <p:sldId id="263" r:id="rId25"/>
  </p:sldIdLst>
  <p:sldSz cx="9144000" cy="6858000" type="screen4x3"/>
  <p:notesSz cx="6954838" cy="93091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230" y="-102"/>
      </p:cViewPr>
      <p:guideLst>
        <p:guide orient="horz" pos="2160"/>
        <p:guide pos="2880"/>
      </p:guideLst>
    </p:cSldViewPr>
  </p:slideViewPr>
  <p:notesTextViewPr>
    <p:cViewPr>
      <p:scale>
        <a:sx n="1" d="1"/>
        <a:sy n="1" d="1"/>
      </p:scale>
      <p:origin x="0" y="0"/>
    </p:cViewPr>
  </p:notesTextViewPr>
  <p:sorterViewPr>
    <p:cViewPr>
      <p:scale>
        <a:sx n="100" d="100"/>
        <a:sy n="100" d="100"/>
      </p:scale>
      <p:origin x="0" y="4464"/>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13763" cy="465455"/>
          </a:xfrm>
          <a:prstGeom prst="rect">
            <a:avLst/>
          </a:prstGeom>
        </p:spPr>
        <p:txBody>
          <a:bodyPr vert="horz" lIns="92930" tIns="46465" rIns="92930" bIns="46465" rtlCol="0"/>
          <a:lstStyle>
            <a:lvl1pPr algn="l">
              <a:defRPr sz="1200"/>
            </a:lvl1pPr>
          </a:lstStyle>
          <a:p>
            <a:endParaRPr lang="en-US"/>
          </a:p>
        </p:txBody>
      </p:sp>
      <p:sp>
        <p:nvSpPr>
          <p:cNvPr id="3" name="Date Placeholder 2"/>
          <p:cNvSpPr>
            <a:spLocks noGrp="1"/>
          </p:cNvSpPr>
          <p:nvPr>
            <p:ph type="dt" sz="quarter" idx="1"/>
          </p:nvPr>
        </p:nvSpPr>
        <p:spPr>
          <a:xfrm>
            <a:off x="3939466" y="0"/>
            <a:ext cx="3013763" cy="465455"/>
          </a:xfrm>
          <a:prstGeom prst="rect">
            <a:avLst/>
          </a:prstGeom>
        </p:spPr>
        <p:txBody>
          <a:bodyPr vert="horz" lIns="92930" tIns="46465" rIns="92930" bIns="46465" rtlCol="0"/>
          <a:lstStyle>
            <a:lvl1pPr algn="r">
              <a:defRPr sz="1200"/>
            </a:lvl1pPr>
          </a:lstStyle>
          <a:p>
            <a:fld id="{E5413C63-12B1-4E68-A98D-FAB4B0094F3F}" type="datetimeFigureOut">
              <a:rPr lang="en-US" smtClean="0"/>
              <a:t>10/8/2014</a:t>
            </a:fld>
            <a:endParaRPr lang="en-US"/>
          </a:p>
        </p:txBody>
      </p:sp>
      <p:sp>
        <p:nvSpPr>
          <p:cNvPr id="4" name="Footer Placeholder 3"/>
          <p:cNvSpPr>
            <a:spLocks noGrp="1"/>
          </p:cNvSpPr>
          <p:nvPr>
            <p:ph type="ftr" sz="quarter" idx="2"/>
          </p:nvPr>
        </p:nvSpPr>
        <p:spPr>
          <a:xfrm>
            <a:off x="0" y="8842029"/>
            <a:ext cx="3013763" cy="465455"/>
          </a:xfrm>
          <a:prstGeom prst="rect">
            <a:avLst/>
          </a:prstGeom>
        </p:spPr>
        <p:txBody>
          <a:bodyPr vert="horz" lIns="92930" tIns="46465" rIns="92930" bIns="46465" rtlCol="0" anchor="b"/>
          <a:lstStyle>
            <a:lvl1pPr algn="l">
              <a:defRPr sz="1200"/>
            </a:lvl1pPr>
          </a:lstStyle>
          <a:p>
            <a:endParaRPr lang="en-US"/>
          </a:p>
        </p:txBody>
      </p:sp>
      <p:sp>
        <p:nvSpPr>
          <p:cNvPr id="5" name="Slide Number Placeholder 4"/>
          <p:cNvSpPr>
            <a:spLocks noGrp="1"/>
          </p:cNvSpPr>
          <p:nvPr>
            <p:ph type="sldNum" sz="quarter" idx="3"/>
          </p:nvPr>
        </p:nvSpPr>
        <p:spPr>
          <a:xfrm>
            <a:off x="3939466" y="8842029"/>
            <a:ext cx="3013763" cy="465455"/>
          </a:xfrm>
          <a:prstGeom prst="rect">
            <a:avLst/>
          </a:prstGeom>
        </p:spPr>
        <p:txBody>
          <a:bodyPr vert="horz" lIns="92930" tIns="46465" rIns="92930" bIns="46465" rtlCol="0" anchor="b"/>
          <a:lstStyle>
            <a:lvl1pPr algn="r">
              <a:defRPr sz="1200"/>
            </a:lvl1pPr>
          </a:lstStyle>
          <a:p>
            <a:fld id="{3E086CEC-E179-4D4C-A65F-ED73081BEF55}" type="slidenum">
              <a:rPr lang="en-US" smtClean="0"/>
              <a:t>‹#›</a:t>
            </a:fld>
            <a:endParaRPr lang="en-US"/>
          </a:p>
        </p:txBody>
      </p:sp>
    </p:spTree>
    <p:extLst>
      <p:ext uri="{BB962C8B-B14F-4D97-AF65-F5344CB8AC3E}">
        <p14:creationId xmlns:p14="http://schemas.microsoft.com/office/powerpoint/2010/main" val="2791778734"/>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B3CCC80-0EDC-4BE5-AC8D-BD32D2AC225F}" type="datetimeFigureOut">
              <a:rPr lang="en-US" smtClean="0"/>
              <a:t>10/8/2014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30091844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B3CCC80-0EDC-4BE5-AC8D-BD32D2AC225F}" type="datetimeFigureOut">
              <a:rPr lang="en-US" smtClean="0"/>
              <a:t>10/8/2014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19805870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B3CCC80-0EDC-4BE5-AC8D-BD32D2AC225F}" type="datetimeFigureOut">
              <a:rPr lang="en-US" smtClean="0"/>
              <a:t>10/8/2014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337712551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B3CCC80-0EDC-4BE5-AC8D-BD32D2AC225F}" type="datetimeFigureOut">
              <a:rPr lang="en-US" smtClean="0"/>
              <a:t>10/8/2014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16733047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B3CCC80-0EDC-4BE5-AC8D-BD32D2AC225F}" type="datetimeFigureOut">
              <a:rPr lang="en-US" smtClean="0"/>
              <a:t>10/8/2014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19362590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B3CCC80-0EDC-4BE5-AC8D-BD32D2AC225F}" type="datetimeFigureOut">
              <a:rPr lang="en-US" smtClean="0"/>
              <a:t>10/8/2014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294467361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B3CCC80-0EDC-4BE5-AC8D-BD32D2AC225F}" type="datetimeFigureOut">
              <a:rPr lang="en-US" smtClean="0"/>
              <a:t>10/8/2014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2176146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B3CCC80-0EDC-4BE5-AC8D-BD32D2AC225F}" type="datetimeFigureOut">
              <a:rPr lang="en-US" smtClean="0"/>
              <a:t>10/8/2014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171170871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B3CCC80-0EDC-4BE5-AC8D-BD32D2AC225F}" type="datetimeFigureOut">
              <a:rPr lang="en-US" smtClean="0"/>
              <a:t>10/8/2014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2416303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B3CCC80-0EDC-4BE5-AC8D-BD32D2AC225F}" type="datetimeFigureOut">
              <a:rPr lang="en-US" smtClean="0"/>
              <a:t>10/8/2014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25046357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B3CCC80-0EDC-4BE5-AC8D-BD32D2AC225F}" type="datetimeFigureOut">
              <a:rPr lang="en-US" smtClean="0"/>
              <a:t>10/8/2014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8DDF873-71EC-413F-96D8-B93732C37F30}" type="slidenum">
              <a:rPr lang="en-US" smtClean="0"/>
              <a:t>‹#›</a:t>
            </a:fld>
            <a:endParaRPr lang="en-US"/>
          </a:p>
        </p:txBody>
      </p:sp>
    </p:spTree>
    <p:extLst>
      <p:ext uri="{BB962C8B-B14F-4D97-AF65-F5344CB8AC3E}">
        <p14:creationId xmlns:p14="http://schemas.microsoft.com/office/powerpoint/2010/main" val="12316116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B3CCC80-0EDC-4BE5-AC8D-BD32D2AC225F}" type="datetimeFigureOut">
              <a:rPr lang="en-US" smtClean="0"/>
              <a:t>10/8/2014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8DDF873-71EC-413F-96D8-B93732C37F30}" type="slidenum">
              <a:rPr lang="en-US" smtClean="0"/>
              <a:t>‹#›</a:t>
            </a:fld>
            <a:endParaRPr lang="en-US"/>
          </a:p>
        </p:txBody>
      </p:sp>
    </p:spTree>
    <p:extLst>
      <p:ext uri="{BB962C8B-B14F-4D97-AF65-F5344CB8AC3E}">
        <p14:creationId xmlns:p14="http://schemas.microsoft.com/office/powerpoint/2010/main" val="1659370580"/>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Factoring Trinomials</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405725053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1573" name="Text Box 5"/>
          <p:cNvSpPr txBox="1">
            <a:spLocks noChangeArrowheads="1"/>
          </p:cNvSpPr>
          <p:nvPr/>
        </p:nvSpPr>
        <p:spPr bwMode="auto">
          <a:xfrm>
            <a:off x="266700" y="1905000"/>
            <a:ext cx="8610600" cy="8858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600" dirty="0"/>
              <a:t>We will be looking for a combination that gives the sum of the products of the outside terms and the inside terms equal to 20</a:t>
            </a:r>
            <a:r>
              <a:rPr lang="en-US" altLang="en-US" sz="2600" i="1" dirty="0"/>
              <a:t>x</a:t>
            </a:r>
            <a:r>
              <a:rPr lang="en-US" altLang="en-US" sz="2600" dirty="0"/>
              <a:t>.</a:t>
            </a:r>
          </a:p>
        </p:txBody>
      </p:sp>
      <p:sp>
        <p:nvSpPr>
          <p:cNvPr id="1261574" name="Text Box 6"/>
          <p:cNvSpPr txBox="1">
            <a:spLocks noChangeArrowheads="1"/>
          </p:cNvSpPr>
          <p:nvPr/>
        </p:nvSpPr>
        <p:spPr bwMode="auto">
          <a:xfrm>
            <a:off x="76200" y="3886200"/>
            <a:ext cx="8763000" cy="92333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dirty="0"/>
              <a:t>{</a:t>
            </a:r>
            <a:r>
              <a:rPr lang="en-US" altLang="en-US" i="1" dirty="0"/>
              <a:t>x</a:t>
            </a:r>
            <a:r>
              <a:rPr lang="en-US" altLang="en-US" dirty="0"/>
              <a:t>, 25</a:t>
            </a:r>
            <a:r>
              <a:rPr lang="en-US" altLang="en-US" i="1" dirty="0"/>
              <a:t>x</a:t>
            </a:r>
            <a:r>
              <a:rPr lang="en-US" altLang="en-US" dirty="0"/>
              <a:t>} </a:t>
            </a:r>
            <a:r>
              <a:rPr lang="en-US" altLang="en-US" dirty="0" smtClean="0"/>
              <a:t>	{</a:t>
            </a:r>
            <a:r>
              <a:rPr lang="en-US" altLang="en-US" dirty="0"/>
              <a:t>1, 4} </a:t>
            </a:r>
            <a:r>
              <a:rPr lang="en-US" altLang="en-US" dirty="0" smtClean="0"/>
              <a:t>		(</a:t>
            </a:r>
            <a:r>
              <a:rPr lang="en-US" altLang="en-US" i="1" dirty="0">
                <a:solidFill>
                  <a:schemeClr val="folHlink"/>
                </a:solidFill>
              </a:rPr>
              <a:t>x</a:t>
            </a:r>
            <a:r>
              <a:rPr lang="en-US" altLang="en-US" i="1" dirty="0"/>
              <a:t> + </a:t>
            </a:r>
            <a:r>
              <a:rPr lang="en-US" altLang="en-US" dirty="0">
                <a:solidFill>
                  <a:schemeClr val="accent2"/>
                </a:solidFill>
              </a:rPr>
              <a:t>1</a:t>
            </a:r>
            <a:r>
              <a:rPr lang="en-US" altLang="en-US" dirty="0"/>
              <a:t>)(</a:t>
            </a:r>
            <a:r>
              <a:rPr lang="en-US" altLang="en-US" dirty="0">
                <a:solidFill>
                  <a:schemeClr val="accent2"/>
                </a:solidFill>
              </a:rPr>
              <a:t>25</a:t>
            </a:r>
            <a:r>
              <a:rPr lang="en-US" altLang="en-US" i="1" dirty="0">
                <a:solidFill>
                  <a:schemeClr val="accent2"/>
                </a:solidFill>
              </a:rPr>
              <a:t>x</a:t>
            </a:r>
            <a:r>
              <a:rPr lang="en-US" altLang="en-US" dirty="0"/>
              <a:t> + </a:t>
            </a:r>
            <a:r>
              <a:rPr lang="en-US" altLang="en-US" dirty="0">
                <a:solidFill>
                  <a:schemeClr val="folHlink"/>
                </a:solidFill>
              </a:rPr>
              <a:t>4</a:t>
            </a:r>
            <a:r>
              <a:rPr lang="en-US" altLang="en-US" dirty="0"/>
              <a:t>)    </a:t>
            </a:r>
            <a:r>
              <a:rPr lang="en-US" altLang="en-US" dirty="0">
                <a:solidFill>
                  <a:srgbClr val="D02800"/>
                </a:solidFill>
              </a:rPr>
              <a:t>  </a:t>
            </a:r>
            <a:r>
              <a:rPr lang="en-US" altLang="en-US" dirty="0" smtClean="0">
                <a:solidFill>
                  <a:srgbClr val="D02800"/>
                </a:solidFill>
              </a:rPr>
              <a:t>	 </a:t>
            </a:r>
            <a:r>
              <a:rPr lang="en-US" altLang="en-US" dirty="0">
                <a:solidFill>
                  <a:schemeClr val="folHlink"/>
                </a:solidFill>
              </a:rPr>
              <a:t>4</a:t>
            </a:r>
            <a:r>
              <a:rPr lang="en-US" altLang="en-US" i="1" dirty="0">
                <a:solidFill>
                  <a:schemeClr val="folHlink"/>
                </a:solidFill>
              </a:rPr>
              <a:t>x</a:t>
            </a:r>
            <a:r>
              <a:rPr lang="en-US" altLang="en-US" dirty="0"/>
              <a:t>		</a:t>
            </a:r>
            <a:r>
              <a:rPr lang="en-US" altLang="en-US" dirty="0">
                <a:solidFill>
                  <a:schemeClr val="accent2"/>
                </a:solidFill>
              </a:rPr>
              <a:t>25</a:t>
            </a:r>
            <a:r>
              <a:rPr lang="en-US" altLang="en-US" i="1" dirty="0">
                <a:solidFill>
                  <a:schemeClr val="accent2"/>
                </a:solidFill>
              </a:rPr>
              <a:t>x</a:t>
            </a:r>
            <a:r>
              <a:rPr lang="en-US" altLang="en-US" dirty="0"/>
              <a:t>	        29</a:t>
            </a:r>
            <a:r>
              <a:rPr lang="en-US" altLang="en-US" i="1" dirty="0"/>
              <a:t>x</a:t>
            </a:r>
          </a:p>
          <a:p>
            <a:r>
              <a:rPr lang="en-US" altLang="en-US" dirty="0"/>
              <a:t>		</a:t>
            </a:r>
            <a:r>
              <a:rPr lang="en-US" altLang="en-US" dirty="0" smtClean="0"/>
              <a:t>	 </a:t>
            </a:r>
            <a:r>
              <a:rPr lang="en-US" altLang="en-US" dirty="0"/>
              <a:t>(</a:t>
            </a:r>
            <a:r>
              <a:rPr lang="en-US" altLang="en-US" i="1" dirty="0">
                <a:solidFill>
                  <a:schemeClr val="folHlink"/>
                </a:solidFill>
              </a:rPr>
              <a:t>x</a:t>
            </a:r>
            <a:r>
              <a:rPr lang="en-US" altLang="en-US" i="1" dirty="0"/>
              <a:t> + </a:t>
            </a:r>
            <a:r>
              <a:rPr lang="en-US" altLang="en-US" dirty="0">
                <a:solidFill>
                  <a:schemeClr val="accent2"/>
                </a:solidFill>
              </a:rPr>
              <a:t>4</a:t>
            </a:r>
            <a:r>
              <a:rPr lang="en-US" altLang="en-US" dirty="0"/>
              <a:t>)(</a:t>
            </a:r>
            <a:r>
              <a:rPr lang="en-US" altLang="en-US" dirty="0">
                <a:solidFill>
                  <a:schemeClr val="accent2"/>
                </a:solidFill>
              </a:rPr>
              <a:t>25</a:t>
            </a:r>
            <a:r>
              <a:rPr lang="en-US" altLang="en-US" i="1" dirty="0">
                <a:solidFill>
                  <a:schemeClr val="accent2"/>
                </a:solidFill>
              </a:rPr>
              <a:t>x</a:t>
            </a:r>
            <a:r>
              <a:rPr lang="en-US" altLang="en-US" dirty="0"/>
              <a:t> + </a:t>
            </a:r>
            <a:r>
              <a:rPr lang="en-US" altLang="en-US" dirty="0">
                <a:solidFill>
                  <a:schemeClr val="folHlink"/>
                </a:solidFill>
              </a:rPr>
              <a:t>1</a:t>
            </a:r>
            <a:r>
              <a:rPr lang="en-US" altLang="en-US" dirty="0"/>
              <a:t>)       </a:t>
            </a:r>
            <a:r>
              <a:rPr lang="en-US" altLang="en-US" dirty="0">
                <a:solidFill>
                  <a:srgbClr val="D02800"/>
                </a:solidFill>
              </a:rPr>
              <a:t>  </a:t>
            </a:r>
            <a:r>
              <a:rPr lang="en-US" altLang="en-US" i="1" dirty="0">
                <a:solidFill>
                  <a:schemeClr val="folHlink"/>
                </a:solidFill>
              </a:rPr>
              <a:t>x</a:t>
            </a:r>
            <a:r>
              <a:rPr lang="en-US" altLang="en-US" dirty="0"/>
              <a:t>	          </a:t>
            </a:r>
            <a:r>
              <a:rPr lang="en-US" altLang="en-US" dirty="0" smtClean="0"/>
              <a:t>	</a:t>
            </a:r>
            <a:r>
              <a:rPr lang="en-US" altLang="en-US" dirty="0" smtClean="0">
                <a:solidFill>
                  <a:schemeClr val="accent2"/>
                </a:solidFill>
              </a:rPr>
              <a:t>100</a:t>
            </a:r>
            <a:r>
              <a:rPr lang="en-US" altLang="en-US" i="1" dirty="0" smtClean="0">
                <a:solidFill>
                  <a:schemeClr val="accent2"/>
                </a:solidFill>
              </a:rPr>
              <a:t>x</a:t>
            </a:r>
            <a:r>
              <a:rPr lang="en-US" altLang="en-US" dirty="0"/>
              <a:t>	      101</a:t>
            </a:r>
            <a:r>
              <a:rPr lang="en-US" altLang="en-US" i="1" dirty="0"/>
              <a:t>x</a:t>
            </a:r>
          </a:p>
          <a:p>
            <a:r>
              <a:rPr lang="en-US" altLang="en-US" dirty="0"/>
              <a:t>{</a:t>
            </a:r>
            <a:r>
              <a:rPr lang="en-US" altLang="en-US" i="1" dirty="0"/>
              <a:t>x</a:t>
            </a:r>
            <a:r>
              <a:rPr lang="en-US" altLang="en-US" dirty="0"/>
              <a:t>, 25</a:t>
            </a:r>
            <a:r>
              <a:rPr lang="en-US" altLang="en-US" i="1" dirty="0"/>
              <a:t>x</a:t>
            </a:r>
            <a:r>
              <a:rPr lang="en-US" altLang="en-US" dirty="0"/>
              <a:t>} </a:t>
            </a:r>
            <a:r>
              <a:rPr lang="en-US" altLang="en-US" dirty="0" smtClean="0"/>
              <a:t>	{</a:t>
            </a:r>
            <a:r>
              <a:rPr lang="en-US" altLang="en-US" dirty="0"/>
              <a:t>2, 2</a:t>
            </a:r>
            <a:r>
              <a:rPr lang="en-US" altLang="en-US" dirty="0" smtClean="0"/>
              <a:t>}		 </a:t>
            </a:r>
            <a:r>
              <a:rPr lang="en-US" altLang="en-US" dirty="0"/>
              <a:t>(</a:t>
            </a:r>
            <a:r>
              <a:rPr lang="en-US" altLang="en-US" i="1" dirty="0">
                <a:solidFill>
                  <a:schemeClr val="folHlink"/>
                </a:solidFill>
              </a:rPr>
              <a:t>x</a:t>
            </a:r>
            <a:r>
              <a:rPr lang="en-US" altLang="en-US" i="1" dirty="0"/>
              <a:t> + </a:t>
            </a:r>
            <a:r>
              <a:rPr lang="en-US" altLang="en-US" dirty="0">
                <a:solidFill>
                  <a:schemeClr val="accent2"/>
                </a:solidFill>
              </a:rPr>
              <a:t>2</a:t>
            </a:r>
            <a:r>
              <a:rPr lang="en-US" altLang="en-US" dirty="0"/>
              <a:t>)(</a:t>
            </a:r>
            <a:r>
              <a:rPr lang="en-US" altLang="en-US" dirty="0">
                <a:solidFill>
                  <a:schemeClr val="accent2"/>
                </a:solidFill>
              </a:rPr>
              <a:t>25</a:t>
            </a:r>
            <a:r>
              <a:rPr lang="en-US" altLang="en-US" i="1" dirty="0">
                <a:solidFill>
                  <a:schemeClr val="accent2"/>
                </a:solidFill>
              </a:rPr>
              <a:t>x</a:t>
            </a:r>
            <a:r>
              <a:rPr lang="en-US" altLang="en-US" dirty="0"/>
              <a:t> + </a:t>
            </a:r>
            <a:r>
              <a:rPr lang="en-US" altLang="en-US" dirty="0">
                <a:solidFill>
                  <a:schemeClr val="folHlink"/>
                </a:solidFill>
              </a:rPr>
              <a:t>2</a:t>
            </a:r>
            <a:r>
              <a:rPr lang="en-US" altLang="en-US" dirty="0"/>
              <a:t>)    </a:t>
            </a:r>
            <a:r>
              <a:rPr lang="en-US" altLang="en-US" dirty="0">
                <a:solidFill>
                  <a:srgbClr val="D02800"/>
                </a:solidFill>
              </a:rPr>
              <a:t>   </a:t>
            </a:r>
            <a:r>
              <a:rPr lang="en-US" altLang="en-US" dirty="0">
                <a:solidFill>
                  <a:schemeClr val="folHlink"/>
                </a:solidFill>
              </a:rPr>
              <a:t>2</a:t>
            </a:r>
            <a:r>
              <a:rPr lang="en-US" altLang="en-US" i="1" dirty="0">
                <a:solidFill>
                  <a:schemeClr val="folHlink"/>
                </a:solidFill>
              </a:rPr>
              <a:t>x</a:t>
            </a:r>
            <a:r>
              <a:rPr lang="en-US" altLang="en-US" dirty="0"/>
              <a:t>		</a:t>
            </a:r>
            <a:r>
              <a:rPr lang="en-US" altLang="en-US" dirty="0">
                <a:solidFill>
                  <a:schemeClr val="accent2"/>
                </a:solidFill>
              </a:rPr>
              <a:t>50</a:t>
            </a:r>
            <a:r>
              <a:rPr lang="en-US" altLang="en-US" i="1" dirty="0">
                <a:solidFill>
                  <a:schemeClr val="accent2"/>
                </a:solidFill>
              </a:rPr>
              <a:t>x</a:t>
            </a:r>
            <a:r>
              <a:rPr lang="en-US" altLang="en-US" dirty="0"/>
              <a:t>	        52</a:t>
            </a:r>
            <a:r>
              <a:rPr lang="en-US" altLang="en-US" i="1" dirty="0"/>
              <a:t>x</a:t>
            </a:r>
          </a:p>
        </p:txBody>
      </p:sp>
      <p:grpSp>
        <p:nvGrpSpPr>
          <p:cNvPr id="1261575" name="Group 7"/>
          <p:cNvGrpSpPr>
            <a:grpSpLocks/>
          </p:cNvGrpSpPr>
          <p:nvPr/>
        </p:nvGrpSpPr>
        <p:grpSpPr bwMode="auto">
          <a:xfrm>
            <a:off x="76200" y="3063875"/>
            <a:ext cx="8915400" cy="822325"/>
            <a:chOff x="0" y="2064"/>
            <a:chExt cx="5616" cy="518"/>
          </a:xfrm>
        </p:grpSpPr>
        <p:sp>
          <p:nvSpPr>
            <p:cNvPr id="1261576" name="Text Box 8"/>
            <p:cNvSpPr txBox="1">
              <a:spLocks noChangeArrowheads="1"/>
            </p:cNvSpPr>
            <p:nvPr/>
          </p:nvSpPr>
          <p:spPr bwMode="auto">
            <a:xfrm>
              <a:off x="0" y="2064"/>
              <a:ext cx="72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dirty="0">
                  <a:solidFill>
                    <a:schemeClr val="accent1"/>
                  </a:solidFill>
                </a:rPr>
                <a:t>Factors of 25</a:t>
              </a:r>
              <a:r>
                <a:rPr lang="en-US" altLang="en-US" i="1" dirty="0">
                  <a:solidFill>
                    <a:schemeClr val="accent1"/>
                  </a:solidFill>
                </a:rPr>
                <a:t>x</a:t>
              </a:r>
              <a:r>
                <a:rPr lang="en-US" altLang="en-US" baseline="30000" dirty="0">
                  <a:solidFill>
                    <a:schemeClr val="accent1"/>
                  </a:solidFill>
                </a:rPr>
                <a:t>2</a:t>
              </a:r>
            </a:p>
          </p:txBody>
        </p:sp>
        <p:sp>
          <p:nvSpPr>
            <p:cNvPr id="1261577" name="Text Box 9"/>
            <p:cNvSpPr txBox="1">
              <a:spLocks noChangeArrowheads="1"/>
            </p:cNvSpPr>
            <p:nvPr/>
          </p:nvSpPr>
          <p:spPr bwMode="auto">
            <a:xfrm>
              <a:off x="1392" y="2064"/>
              <a:ext cx="96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1"/>
                  </a:solidFill>
                </a:rPr>
                <a:t>Resulting Binomials</a:t>
              </a:r>
            </a:p>
          </p:txBody>
        </p:sp>
        <p:sp>
          <p:nvSpPr>
            <p:cNvPr id="1261578" name="Text Box 10"/>
            <p:cNvSpPr txBox="1">
              <a:spLocks noChangeArrowheads="1"/>
            </p:cNvSpPr>
            <p:nvPr/>
          </p:nvSpPr>
          <p:spPr bwMode="auto">
            <a:xfrm>
              <a:off x="2304" y="2064"/>
              <a:ext cx="1296"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1"/>
                  </a:solidFill>
                </a:rPr>
                <a:t>Product of Outside Terms</a:t>
              </a:r>
            </a:p>
          </p:txBody>
        </p:sp>
        <p:sp>
          <p:nvSpPr>
            <p:cNvPr id="1261579" name="Text Box 11"/>
            <p:cNvSpPr txBox="1">
              <a:spLocks noChangeArrowheads="1"/>
            </p:cNvSpPr>
            <p:nvPr/>
          </p:nvSpPr>
          <p:spPr bwMode="auto">
            <a:xfrm>
              <a:off x="3600" y="2064"/>
              <a:ext cx="1152"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1"/>
                  </a:solidFill>
                </a:rPr>
                <a:t>Product of Inside Terms</a:t>
              </a:r>
            </a:p>
          </p:txBody>
        </p:sp>
        <p:sp>
          <p:nvSpPr>
            <p:cNvPr id="1261580" name="Text Box 12"/>
            <p:cNvSpPr txBox="1">
              <a:spLocks noChangeArrowheads="1"/>
            </p:cNvSpPr>
            <p:nvPr/>
          </p:nvSpPr>
          <p:spPr bwMode="auto">
            <a:xfrm>
              <a:off x="4752" y="2064"/>
              <a:ext cx="864"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1"/>
                  </a:solidFill>
                </a:rPr>
                <a:t>Sum of Products</a:t>
              </a:r>
            </a:p>
          </p:txBody>
        </p:sp>
        <p:sp>
          <p:nvSpPr>
            <p:cNvPr id="1261581" name="Text Box 13"/>
            <p:cNvSpPr txBox="1">
              <a:spLocks noChangeArrowheads="1"/>
            </p:cNvSpPr>
            <p:nvPr/>
          </p:nvSpPr>
          <p:spPr bwMode="auto">
            <a:xfrm>
              <a:off x="672" y="2064"/>
              <a:ext cx="72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1"/>
                  </a:solidFill>
                </a:rPr>
                <a:t>Factors of 4</a:t>
              </a:r>
              <a:endParaRPr lang="en-US" altLang="en-US" baseline="30000">
                <a:solidFill>
                  <a:schemeClr val="accent1"/>
                </a:solidFill>
              </a:endParaRPr>
            </a:p>
          </p:txBody>
        </p:sp>
      </p:grpSp>
      <p:grpSp>
        <p:nvGrpSpPr>
          <p:cNvPr id="1261582" name="Group 14"/>
          <p:cNvGrpSpPr>
            <a:grpSpLocks/>
          </p:cNvGrpSpPr>
          <p:nvPr/>
        </p:nvGrpSpPr>
        <p:grpSpPr bwMode="auto">
          <a:xfrm>
            <a:off x="241495" y="5281076"/>
            <a:ext cx="8915400" cy="381000"/>
            <a:chOff x="-175" y="3674"/>
            <a:chExt cx="5616" cy="240"/>
          </a:xfrm>
        </p:grpSpPr>
        <p:sp>
          <p:nvSpPr>
            <p:cNvPr id="1261583" name="Rectangle 15"/>
            <p:cNvSpPr>
              <a:spLocks noChangeArrowheads="1"/>
            </p:cNvSpPr>
            <p:nvPr/>
          </p:nvSpPr>
          <p:spPr bwMode="auto">
            <a:xfrm>
              <a:off x="4666" y="3674"/>
              <a:ext cx="384" cy="240"/>
            </a:xfrm>
            <a:prstGeom prst="rect">
              <a:avLst/>
            </a:prstGeom>
            <a:solidFill>
              <a:srgbClr val="740404">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261584" name="Text Box 16"/>
            <p:cNvSpPr txBox="1">
              <a:spLocks noChangeArrowheads="1"/>
            </p:cNvSpPr>
            <p:nvPr/>
          </p:nvSpPr>
          <p:spPr bwMode="auto">
            <a:xfrm>
              <a:off x="-175" y="3674"/>
              <a:ext cx="5616" cy="23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dirty="0"/>
                <a:t>{5</a:t>
              </a:r>
              <a:r>
                <a:rPr lang="en-US" altLang="en-US" i="1" dirty="0"/>
                <a:t>x</a:t>
              </a:r>
              <a:r>
                <a:rPr lang="en-US" altLang="en-US" dirty="0"/>
                <a:t>, 5</a:t>
              </a:r>
              <a:r>
                <a:rPr lang="en-US" altLang="en-US" i="1" dirty="0"/>
                <a:t>x</a:t>
              </a:r>
              <a:r>
                <a:rPr lang="en-US" altLang="en-US" dirty="0"/>
                <a:t>} {2, 2} </a:t>
              </a:r>
              <a:r>
                <a:rPr lang="en-US" altLang="en-US" dirty="0" smtClean="0"/>
                <a:t>		(</a:t>
              </a:r>
              <a:r>
                <a:rPr lang="en-US" altLang="en-US" dirty="0">
                  <a:solidFill>
                    <a:schemeClr val="folHlink"/>
                  </a:solidFill>
                </a:rPr>
                <a:t>5</a:t>
              </a:r>
              <a:r>
                <a:rPr lang="en-US" altLang="en-US" i="1" dirty="0">
                  <a:solidFill>
                    <a:schemeClr val="folHlink"/>
                  </a:solidFill>
                </a:rPr>
                <a:t>x</a:t>
              </a:r>
              <a:r>
                <a:rPr lang="en-US" altLang="en-US" i="1" dirty="0"/>
                <a:t> + </a:t>
              </a:r>
              <a:r>
                <a:rPr lang="en-US" altLang="en-US" dirty="0">
                  <a:solidFill>
                    <a:schemeClr val="accent2"/>
                  </a:solidFill>
                </a:rPr>
                <a:t>2</a:t>
              </a:r>
              <a:r>
                <a:rPr lang="en-US" altLang="en-US" dirty="0"/>
                <a:t>)(</a:t>
              </a:r>
              <a:r>
                <a:rPr lang="en-US" altLang="en-US" dirty="0">
                  <a:solidFill>
                    <a:schemeClr val="accent2"/>
                  </a:solidFill>
                </a:rPr>
                <a:t>5</a:t>
              </a:r>
              <a:r>
                <a:rPr lang="en-US" altLang="en-US" i="1" dirty="0">
                  <a:solidFill>
                    <a:schemeClr val="accent2"/>
                  </a:solidFill>
                </a:rPr>
                <a:t>x</a:t>
              </a:r>
              <a:r>
                <a:rPr lang="en-US" altLang="en-US" dirty="0"/>
                <a:t> + </a:t>
              </a:r>
              <a:r>
                <a:rPr lang="en-US" altLang="en-US" dirty="0">
                  <a:solidFill>
                    <a:schemeClr val="folHlink"/>
                  </a:solidFill>
                </a:rPr>
                <a:t>2</a:t>
              </a:r>
              <a:r>
                <a:rPr lang="en-US" altLang="en-US" dirty="0"/>
                <a:t>)    </a:t>
              </a:r>
              <a:r>
                <a:rPr lang="en-US" altLang="en-US" dirty="0">
                  <a:solidFill>
                    <a:srgbClr val="D02800"/>
                  </a:solidFill>
                </a:rPr>
                <a:t>  </a:t>
              </a:r>
              <a:r>
                <a:rPr lang="en-US" altLang="en-US" dirty="0">
                  <a:solidFill>
                    <a:schemeClr val="folHlink"/>
                  </a:solidFill>
                </a:rPr>
                <a:t>10</a:t>
              </a:r>
              <a:r>
                <a:rPr lang="en-US" altLang="en-US" i="1" dirty="0">
                  <a:solidFill>
                    <a:schemeClr val="folHlink"/>
                  </a:solidFill>
                </a:rPr>
                <a:t>x</a:t>
              </a:r>
              <a:r>
                <a:rPr lang="en-US" altLang="en-US" dirty="0"/>
                <a:t>		</a:t>
              </a:r>
              <a:r>
                <a:rPr lang="en-US" altLang="en-US" dirty="0">
                  <a:solidFill>
                    <a:schemeClr val="accent2"/>
                  </a:solidFill>
                </a:rPr>
                <a:t>10</a:t>
              </a:r>
              <a:r>
                <a:rPr lang="en-US" altLang="en-US" i="1" dirty="0">
                  <a:solidFill>
                    <a:schemeClr val="accent2"/>
                  </a:solidFill>
                </a:rPr>
                <a:t>x</a:t>
              </a:r>
              <a:r>
                <a:rPr lang="en-US" altLang="en-US" dirty="0"/>
                <a:t>	        20</a:t>
              </a:r>
              <a:r>
                <a:rPr lang="en-US" altLang="en-US" i="1" dirty="0"/>
                <a:t>x</a:t>
              </a:r>
              <a:endParaRPr lang="en-US" altLang="en-US" dirty="0"/>
            </a:p>
          </p:txBody>
        </p:sp>
      </p:grpSp>
      <p:sp>
        <p:nvSpPr>
          <p:cNvPr id="1261585" name="Rectangle 17"/>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61586" name="Text Box 18"/>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
        <p:nvSpPr>
          <p:cNvPr id="1261587" name="Rectangle 19"/>
          <p:cNvSpPr>
            <a:spLocks noChangeArrowheads="1"/>
          </p:cNvSpPr>
          <p:nvPr/>
        </p:nvSpPr>
        <p:spPr bwMode="auto">
          <a:xfrm>
            <a:off x="7467600" y="6019800"/>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1710142752"/>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61573">
                                            <p:txEl>
                                              <p:pRg st="0" end="0"/>
                                            </p:txEl>
                                          </p:spTgt>
                                        </p:tgtEl>
                                        <p:attrNameLst>
                                          <p:attrName>style.visibility</p:attrName>
                                        </p:attrNameLst>
                                      </p:cBhvr>
                                      <p:to>
                                        <p:strVal val="visible"/>
                                      </p:to>
                                    </p:set>
                                    <p:animEffect transition="in" filter="wipe(left)">
                                      <p:cBhvr>
                                        <p:cTn id="7" dur="500"/>
                                        <p:tgtEl>
                                          <p:spTgt spid="1261573">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nodeType="clickEffect">
                                  <p:stCondLst>
                                    <p:cond delay="0"/>
                                  </p:stCondLst>
                                  <p:childTnLst>
                                    <p:set>
                                      <p:cBhvr>
                                        <p:cTn id="11" dur="1" fill="hold">
                                          <p:stCondLst>
                                            <p:cond delay="0"/>
                                          </p:stCondLst>
                                        </p:cTn>
                                        <p:tgtEl>
                                          <p:spTgt spid="1261575"/>
                                        </p:tgtEl>
                                        <p:attrNameLst>
                                          <p:attrName>style.visibility</p:attrName>
                                        </p:attrNameLst>
                                      </p:cBhvr>
                                      <p:to>
                                        <p:strVal val="visible"/>
                                      </p:to>
                                    </p:set>
                                    <p:animEffect transition="in" filter="wipe(left)">
                                      <p:cBhvr>
                                        <p:cTn id="12" dur="500"/>
                                        <p:tgtEl>
                                          <p:spTgt spid="1261575"/>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61574">
                                            <p:txEl>
                                              <p:pRg st="0" end="0"/>
                                            </p:txEl>
                                          </p:spTgt>
                                        </p:tgtEl>
                                        <p:attrNameLst>
                                          <p:attrName>style.visibility</p:attrName>
                                        </p:attrNameLst>
                                      </p:cBhvr>
                                      <p:to>
                                        <p:strVal val="visible"/>
                                      </p:to>
                                    </p:set>
                                    <p:animEffect transition="in" filter="wipe(left)">
                                      <p:cBhvr>
                                        <p:cTn id="17" dur="500"/>
                                        <p:tgtEl>
                                          <p:spTgt spid="1261574">
                                            <p:txEl>
                                              <p:pRg st="0" end="0"/>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61574">
                                            <p:txEl>
                                              <p:pRg st="1" end="1"/>
                                            </p:txEl>
                                          </p:spTgt>
                                        </p:tgtEl>
                                        <p:attrNameLst>
                                          <p:attrName>style.visibility</p:attrName>
                                        </p:attrNameLst>
                                      </p:cBhvr>
                                      <p:to>
                                        <p:strVal val="visible"/>
                                      </p:to>
                                    </p:set>
                                    <p:animEffect transition="in" filter="wipe(left)">
                                      <p:cBhvr>
                                        <p:cTn id="22" dur="500"/>
                                        <p:tgtEl>
                                          <p:spTgt spid="1261574">
                                            <p:txEl>
                                              <p:pRg st="1" end="1"/>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61574">
                                            <p:txEl>
                                              <p:pRg st="2" end="2"/>
                                            </p:txEl>
                                          </p:spTgt>
                                        </p:tgtEl>
                                        <p:attrNameLst>
                                          <p:attrName>style.visibility</p:attrName>
                                        </p:attrNameLst>
                                      </p:cBhvr>
                                      <p:to>
                                        <p:strVal val="visible"/>
                                      </p:to>
                                    </p:set>
                                    <p:animEffect transition="in" filter="wipe(left)">
                                      <p:cBhvr>
                                        <p:cTn id="27" dur="500"/>
                                        <p:tgtEl>
                                          <p:spTgt spid="1261574">
                                            <p:txEl>
                                              <p:pRg st="2" end="2"/>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nodeType="clickEffect">
                                  <p:stCondLst>
                                    <p:cond delay="0"/>
                                  </p:stCondLst>
                                  <p:childTnLst>
                                    <p:set>
                                      <p:cBhvr>
                                        <p:cTn id="31" dur="1" fill="hold">
                                          <p:stCondLst>
                                            <p:cond delay="0"/>
                                          </p:stCondLst>
                                        </p:cTn>
                                        <p:tgtEl>
                                          <p:spTgt spid="1261582"/>
                                        </p:tgtEl>
                                        <p:attrNameLst>
                                          <p:attrName>style.visibility</p:attrName>
                                        </p:attrNameLst>
                                      </p:cBhvr>
                                      <p:to>
                                        <p:strVal val="visible"/>
                                      </p:to>
                                    </p:set>
                                    <p:animEffect transition="in" filter="wipe(left)">
                                      <p:cBhvr>
                                        <p:cTn id="32" dur="500"/>
                                        <p:tgtEl>
                                          <p:spTgt spid="1261582"/>
                                        </p:tgtEl>
                                      </p:cBhvr>
                                    </p:animEffect>
                                  </p:childTnLst>
                                </p:cTn>
                              </p:par>
                            </p:childTnLst>
                          </p:cTn>
                        </p:par>
                        <p:par>
                          <p:cTn id="33" fill="hold" nodeType="afterGroup">
                            <p:stCondLst>
                              <p:cond delay="500"/>
                            </p:stCondLst>
                            <p:childTnLst>
                              <p:par>
                                <p:cTn id="34" presetID="1" presetClass="entr" presetSubtype="0" fill="hold" grpId="0" nodeType="afterEffect">
                                  <p:stCondLst>
                                    <p:cond delay="0"/>
                                  </p:stCondLst>
                                  <p:childTnLst>
                                    <p:set>
                                      <p:cBhvr>
                                        <p:cTn id="35" dur="1" fill="hold">
                                          <p:stCondLst>
                                            <p:cond delay="0"/>
                                          </p:stCondLst>
                                        </p:cTn>
                                        <p:tgtEl>
                                          <p:spTgt spid="126158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61573" grpId="0" build="p" autoUpdateAnimBg="0"/>
      <p:bldP spid="1261574" grpId="0" build="p" autoUpdateAnimBg="0"/>
      <p:bldP spid="1261587"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2597" name="Text Box 5"/>
          <p:cNvSpPr txBox="1">
            <a:spLocks noChangeArrowheads="1"/>
          </p:cNvSpPr>
          <p:nvPr/>
        </p:nvSpPr>
        <p:spPr bwMode="auto">
          <a:xfrm>
            <a:off x="228600" y="2133600"/>
            <a:ext cx="85344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800"/>
              <a:t>Check the resulting factorization using the FOIL method.</a:t>
            </a:r>
          </a:p>
        </p:txBody>
      </p:sp>
      <p:sp>
        <p:nvSpPr>
          <p:cNvPr id="1262598" name="Text Box 6"/>
          <p:cNvSpPr txBox="1">
            <a:spLocks noChangeArrowheads="1"/>
          </p:cNvSpPr>
          <p:nvPr/>
        </p:nvSpPr>
        <p:spPr bwMode="auto">
          <a:xfrm>
            <a:off x="685800" y="3133725"/>
            <a:ext cx="27432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(5</a:t>
            </a:r>
            <a:r>
              <a:rPr lang="en-US" altLang="en-US" sz="2800" i="1"/>
              <a:t>x</a:t>
            </a:r>
            <a:r>
              <a:rPr lang="en-US" altLang="en-US" sz="2800"/>
              <a:t> + 2)(5</a:t>
            </a:r>
            <a:r>
              <a:rPr lang="en-US" altLang="en-US" sz="2800" i="1"/>
              <a:t>x</a:t>
            </a:r>
            <a:r>
              <a:rPr lang="en-US" altLang="en-US" sz="2800"/>
              <a:t> + 2) =</a:t>
            </a:r>
            <a:endParaRPr lang="en-US" altLang="en-US"/>
          </a:p>
        </p:txBody>
      </p:sp>
      <p:sp>
        <p:nvSpPr>
          <p:cNvPr id="1262599" name="Text Box 7"/>
          <p:cNvSpPr txBox="1">
            <a:spLocks noChangeArrowheads="1"/>
          </p:cNvSpPr>
          <p:nvPr/>
        </p:nvSpPr>
        <p:spPr bwMode="auto">
          <a:xfrm>
            <a:off x="2971800" y="3819525"/>
            <a:ext cx="3657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i="1"/>
              <a:t>= </a:t>
            </a:r>
            <a:r>
              <a:rPr lang="en-US" altLang="en-US" sz="2800"/>
              <a:t>25</a:t>
            </a:r>
            <a:r>
              <a:rPr lang="en-US" altLang="en-US" sz="2800" i="1"/>
              <a:t>x</a:t>
            </a:r>
            <a:r>
              <a:rPr lang="en-US" altLang="en-US" sz="2800" baseline="30000"/>
              <a:t>2</a:t>
            </a:r>
            <a:r>
              <a:rPr lang="en-US" altLang="en-US" sz="2800"/>
              <a:t> + 10</a:t>
            </a:r>
            <a:r>
              <a:rPr lang="en-US" altLang="en-US" sz="2800" i="1"/>
              <a:t>x</a:t>
            </a:r>
            <a:r>
              <a:rPr lang="en-US" altLang="en-US" sz="2800"/>
              <a:t> + 10</a:t>
            </a:r>
            <a:r>
              <a:rPr lang="en-US" altLang="en-US" sz="2800" i="1"/>
              <a:t>x</a:t>
            </a:r>
            <a:r>
              <a:rPr lang="en-US" altLang="en-US" sz="2800"/>
              <a:t> + 4</a:t>
            </a:r>
            <a:endParaRPr lang="en-US" altLang="en-US"/>
          </a:p>
        </p:txBody>
      </p:sp>
      <p:grpSp>
        <p:nvGrpSpPr>
          <p:cNvPr id="1262600" name="Group 8"/>
          <p:cNvGrpSpPr>
            <a:grpSpLocks/>
          </p:cNvGrpSpPr>
          <p:nvPr/>
        </p:nvGrpSpPr>
        <p:grpSpPr bwMode="auto">
          <a:xfrm>
            <a:off x="3505200" y="2752725"/>
            <a:ext cx="4648200" cy="900113"/>
            <a:chOff x="2208" y="1488"/>
            <a:chExt cx="2928" cy="567"/>
          </a:xfrm>
        </p:grpSpPr>
        <p:grpSp>
          <p:nvGrpSpPr>
            <p:cNvPr id="1262601" name="Group 9"/>
            <p:cNvGrpSpPr>
              <a:grpSpLocks/>
            </p:cNvGrpSpPr>
            <p:nvPr/>
          </p:nvGrpSpPr>
          <p:grpSpPr bwMode="auto">
            <a:xfrm>
              <a:off x="2208" y="1488"/>
              <a:ext cx="720" cy="567"/>
              <a:chOff x="2208" y="1392"/>
              <a:chExt cx="720" cy="567"/>
            </a:xfrm>
          </p:grpSpPr>
          <p:sp>
            <p:nvSpPr>
              <p:cNvPr id="1262602" name="Text Box 10"/>
              <p:cNvSpPr txBox="1">
                <a:spLocks noChangeArrowheads="1"/>
              </p:cNvSpPr>
              <p:nvPr/>
            </p:nvSpPr>
            <p:spPr bwMode="auto">
              <a:xfrm>
                <a:off x="2208" y="1632"/>
                <a:ext cx="720"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5</a:t>
                </a:r>
                <a:r>
                  <a:rPr lang="en-US" altLang="en-US" sz="2800" i="1"/>
                  <a:t>x</a:t>
                </a:r>
                <a:r>
                  <a:rPr lang="en-US" altLang="en-US" sz="2800"/>
                  <a:t>(5</a:t>
                </a:r>
                <a:r>
                  <a:rPr lang="en-US" altLang="en-US" sz="2800" i="1"/>
                  <a:t>x)</a:t>
                </a:r>
                <a:endParaRPr lang="en-US" altLang="en-US" sz="2800" baseline="30000"/>
              </a:p>
            </p:txBody>
          </p:sp>
          <p:sp>
            <p:nvSpPr>
              <p:cNvPr id="1262603" name="Text Box 11"/>
              <p:cNvSpPr txBox="1">
                <a:spLocks noChangeArrowheads="1"/>
              </p:cNvSpPr>
              <p:nvPr/>
            </p:nvSpPr>
            <p:spPr bwMode="auto">
              <a:xfrm>
                <a:off x="2400"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F</a:t>
                </a:r>
              </a:p>
            </p:txBody>
          </p:sp>
        </p:grpSp>
        <p:grpSp>
          <p:nvGrpSpPr>
            <p:cNvPr id="1262604" name="Group 12"/>
            <p:cNvGrpSpPr>
              <a:grpSpLocks/>
            </p:cNvGrpSpPr>
            <p:nvPr/>
          </p:nvGrpSpPr>
          <p:grpSpPr bwMode="auto">
            <a:xfrm>
              <a:off x="2880" y="1488"/>
              <a:ext cx="912" cy="567"/>
              <a:chOff x="2880" y="1392"/>
              <a:chExt cx="912" cy="567"/>
            </a:xfrm>
          </p:grpSpPr>
          <p:sp>
            <p:nvSpPr>
              <p:cNvPr id="1262605" name="Text Box 13"/>
              <p:cNvSpPr txBox="1">
                <a:spLocks noChangeArrowheads="1"/>
              </p:cNvSpPr>
              <p:nvPr/>
            </p:nvSpPr>
            <p:spPr bwMode="auto">
              <a:xfrm>
                <a:off x="2880" y="1632"/>
                <a:ext cx="912"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+ 5</a:t>
                </a:r>
                <a:r>
                  <a:rPr lang="en-US" altLang="en-US" sz="2800" i="1"/>
                  <a:t>x</a:t>
                </a:r>
                <a:r>
                  <a:rPr lang="en-US" altLang="en-US" sz="2800"/>
                  <a:t>(2)</a:t>
                </a:r>
                <a:endParaRPr lang="en-US" altLang="en-US"/>
              </a:p>
            </p:txBody>
          </p:sp>
          <p:sp>
            <p:nvSpPr>
              <p:cNvPr id="1262606" name="Text Box 14"/>
              <p:cNvSpPr txBox="1">
                <a:spLocks noChangeArrowheads="1"/>
              </p:cNvSpPr>
              <p:nvPr/>
            </p:nvSpPr>
            <p:spPr bwMode="auto">
              <a:xfrm>
                <a:off x="3216"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O</a:t>
                </a:r>
              </a:p>
            </p:txBody>
          </p:sp>
        </p:grpSp>
        <p:grpSp>
          <p:nvGrpSpPr>
            <p:cNvPr id="1262607" name="Group 15"/>
            <p:cNvGrpSpPr>
              <a:grpSpLocks/>
            </p:cNvGrpSpPr>
            <p:nvPr/>
          </p:nvGrpSpPr>
          <p:grpSpPr bwMode="auto">
            <a:xfrm>
              <a:off x="3648" y="1488"/>
              <a:ext cx="816" cy="567"/>
              <a:chOff x="3648" y="1488"/>
              <a:chExt cx="816" cy="567"/>
            </a:xfrm>
          </p:grpSpPr>
          <p:sp>
            <p:nvSpPr>
              <p:cNvPr id="1262608" name="Text Box 16"/>
              <p:cNvSpPr txBox="1">
                <a:spLocks noChangeArrowheads="1"/>
              </p:cNvSpPr>
              <p:nvPr/>
            </p:nvSpPr>
            <p:spPr bwMode="auto">
              <a:xfrm>
                <a:off x="3648" y="1728"/>
                <a:ext cx="816"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+ 2(5</a:t>
                </a:r>
                <a:r>
                  <a:rPr lang="en-US" altLang="en-US" sz="2800" i="1"/>
                  <a:t>x</a:t>
                </a:r>
                <a:r>
                  <a:rPr lang="en-US" altLang="en-US" sz="2800"/>
                  <a:t>)</a:t>
                </a:r>
                <a:endParaRPr lang="en-US" altLang="en-US"/>
              </a:p>
            </p:txBody>
          </p:sp>
          <p:sp>
            <p:nvSpPr>
              <p:cNvPr id="1262609" name="Text Box 17"/>
              <p:cNvSpPr txBox="1">
                <a:spLocks noChangeArrowheads="1"/>
              </p:cNvSpPr>
              <p:nvPr/>
            </p:nvSpPr>
            <p:spPr bwMode="auto">
              <a:xfrm>
                <a:off x="4032" y="1488"/>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I</a:t>
                </a:r>
              </a:p>
            </p:txBody>
          </p:sp>
        </p:grpSp>
        <p:grpSp>
          <p:nvGrpSpPr>
            <p:cNvPr id="1262610" name="Group 18"/>
            <p:cNvGrpSpPr>
              <a:grpSpLocks/>
            </p:cNvGrpSpPr>
            <p:nvPr/>
          </p:nvGrpSpPr>
          <p:grpSpPr bwMode="auto">
            <a:xfrm>
              <a:off x="4416" y="1488"/>
              <a:ext cx="720" cy="567"/>
              <a:chOff x="4416" y="1392"/>
              <a:chExt cx="720" cy="567"/>
            </a:xfrm>
          </p:grpSpPr>
          <p:sp>
            <p:nvSpPr>
              <p:cNvPr id="1262611" name="Text Box 19"/>
              <p:cNvSpPr txBox="1">
                <a:spLocks noChangeArrowheads="1"/>
              </p:cNvSpPr>
              <p:nvPr/>
            </p:nvSpPr>
            <p:spPr bwMode="auto">
              <a:xfrm>
                <a:off x="4416" y="1632"/>
                <a:ext cx="720"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+ 2(2)</a:t>
                </a:r>
                <a:endParaRPr lang="en-US" altLang="en-US"/>
              </a:p>
            </p:txBody>
          </p:sp>
          <p:sp>
            <p:nvSpPr>
              <p:cNvPr id="1262612" name="Text Box 20"/>
              <p:cNvSpPr txBox="1">
                <a:spLocks noChangeArrowheads="1"/>
              </p:cNvSpPr>
              <p:nvPr/>
            </p:nvSpPr>
            <p:spPr bwMode="auto">
              <a:xfrm>
                <a:off x="4704"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L</a:t>
                </a:r>
              </a:p>
            </p:txBody>
          </p:sp>
        </p:grpSp>
      </p:grpSp>
      <p:sp>
        <p:nvSpPr>
          <p:cNvPr id="1262613" name="Text Box 21"/>
          <p:cNvSpPr txBox="1">
            <a:spLocks noChangeArrowheads="1"/>
          </p:cNvSpPr>
          <p:nvPr/>
        </p:nvSpPr>
        <p:spPr bwMode="auto">
          <a:xfrm>
            <a:off x="2971800" y="4429125"/>
            <a:ext cx="3657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i="1"/>
              <a:t>= </a:t>
            </a:r>
            <a:r>
              <a:rPr lang="en-US" altLang="en-US" sz="2800"/>
              <a:t>25</a:t>
            </a:r>
            <a:r>
              <a:rPr lang="en-US" altLang="en-US" sz="2800" i="1"/>
              <a:t>x</a:t>
            </a:r>
            <a:r>
              <a:rPr lang="en-US" altLang="en-US" sz="2800" baseline="30000"/>
              <a:t>2</a:t>
            </a:r>
            <a:r>
              <a:rPr lang="en-US" altLang="en-US" sz="2800"/>
              <a:t> + 20</a:t>
            </a:r>
            <a:r>
              <a:rPr lang="en-US" altLang="en-US" sz="2800" i="1"/>
              <a:t>x</a:t>
            </a:r>
            <a:r>
              <a:rPr lang="en-US" altLang="en-US" sz="2800"/>
              <a:t> + 4</a:t>
            </a:r>
            <a:endParaRPr lang="en-US" altLang="en-US"/>
          </a:p>
        </p:txBody>
      </p:sp>
      <p:sp>
        <p:nvSpPr>
          <p:cNvPr id="1262614" name="Text Box 22"/>
          <p:cNvSpPr txBox="1">
            <a:spLocks noChangeArrowheads="1"/>
          </p:cNvSpPr>
          <p:nvPr/>
        </p:nvSpPr>
        <p:spPr bwMode="auto">
          <a:xfrm>
            <a:off x="381000" y="5257800"/>
            <a:ext cx="8382000" cy="9461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dirty="0"/>
              <a:t>So our final answer when asked to factor 25</a:t>
            </a:r>
            <a:r>
              <a:rPr lang="en-US" altLang="en-US" sz="2800" i="1" dirty="0"/>
              <a:t>x</a:t>
            </a:r>
            <a:r>
              <a:rPr lang="en-US" altLang="en-US" sz="2800" baseline="30000" dirty="0"/>
              <a:t>2</a:t>
            </a:r>
            <a:r>
              <a:rPr lang="en-US" altLang="en-US" sz="2800" dirty="0"/>
              <a:t> + 20</a:t>
            </a:r>
            <a:r>
              <a:rPr lang="en-US" altLang="en-US" sz="2800" i="1" dirty="0"/>
              <a:t>x</a:t>
            </a:r>
            <a:r>
              <a:rPr lang="en-US" altLang="en-US" sz="2800" dirty="0"/>
              <a:t> + 4 will be (5</a:t>
            </a:r>
            <a:r>
              <a:rPr lang="en-US" altLang="en-US" sz="2800" i="1" dirty="0"/>
              <a:t>x</a:t>
            </a:r>
            <a:r>
              <a:rPr lang="en-US" altLang="en-US" sz="2800" dirty="0"/>
              <a:t> + 2)(5</a:t>
            </a:r>
            <a:r>
              <a:rPr lang="en-US" altLang="en-US" sz="2800" i="1" dirty="0"/>
              <a:t>x</a:t>
            </a:r>
            <a:r>
              <a:rPr lang="en-US" altLang="en-US" sz="2800" dirty="0"/>
              <a:t> + 2) </a:t>
            </a:r>
            <a:r>
              <a:rPr lang="en-US" altLang="en-US" sz="2800" dirty="0" smtClean="0"/>
              <a:t>which </a:t>
            </a:r>
            <a:r>
              <a:rPr lang="en-US" altLang="en-US" sz="2800" smtClean="0"/>
              <a:t>we write as </a:t>
            </a:r>
            <a:r>
              <a:rPr lang="en-US" altLang="en-US" sz="2800" dirty="0"/>
              <a:t>(5</a:t>
            </a:r>
            <a:r>
              <a:rPr lang="en-US" altLang="en-US" sz="2800" i="1" dirty="0"/>
              <a:t>x</a:t>
            </a:r>
            <a:r>
              <a:rPr lang="en-US" altLang="en-US" sz="2800" dirty="0"/>
              <a:t> + 2)</a:t>
            </a:r>
            <a:r>
              <a:rPr lang="en-US" altLang="en-US" sz="2800" baseline="30000" dirty="0"/>
              <a:t>2</a:t>
            </a:r>
            <a:r>
              <a:rPr lang="en-US" altLang="en-US" sz="2800" dirty="0"/>
              <a:t>.</a:t>
            </a:r>
          </a:p>
        </p:txBody>
      </p:sp>
      <p:sp>
        <p:nvSpPr>
          <p:cNvPr id="1262615" name="Rectangle 23"/>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62616" name="Text Box 24"/>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Tree>
    <p:extLst>
      <p:ext uri="{BB962C8B-B14F-4D97-AF65-F5344CB8AC3E}">
        <p14:creationId xmlns:p14="http://schemas.microsoft.com/office/powerpoint/2010/main" val="1355236857"/>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62597">
                                            <p:txEl>
                                              <p:pRg st="0" end="0"/>
                                            </p:txEl>
                                          </p:spTgt>
                                        </p:tgtEl>
                                        <p:attrNameLst>
                                          <p:attrName>style.visibility</p:attrName>
                                        </p:attrNameLst>
                                      </p:cBhvr>
                                      <p:to>
                                        <p:strVal val="visible"/>
                                      </p:to>
                                    </p:set>
                                    <p:animEffect transition="in" filter="wipe(left)">
                                      <p:cBhvr>
                                        <p:cTn id="7" dur="500"/>
                                        <p:tgtEl>
                                          <p:spTgt spid="126259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62598">
                                            <p:txEl>
                                              <p:pRg st="0" end="0"/>
                                            </p:txEl>
                                          </p:spTgt>
                                        </p:tgtEl>
                                        <p:attrNameLst>
                                          <p:attrName>style.visibility</p:attrName>
                                        </p:attrNameLst>
                                      </p:cBhvr>
                                      <p:to>
                                        <p:strVal val="visible"/>
                                      </p:to>
                                    </p:set>
                                    <p:animEffect transition="in" filter="wipe(left)">
                                      <p:cBhvr>
                                        <p:cTn id="12" dur="500"/>
                                        <p:tgtEl>
                                          <p:spTgt spid="1262598">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nodeType="clickEffect">
                                  <p:stCondLst>
                                    <p:cond delay="0"/>
                                  </p:stCondLst>
                                  <p:childTnLst>
                                    <p:set>
                                      <p:cBhvr>
                                        <p:cTn id="16" dur="1" fill="hold">
                                          <p:stCondLst>
                                            <p:cond delay="0"/>
                                          </p:stCondLst>
                                        </p:cTn>
                                        <p:tgtEl>
                                          <p:spTgt spid="1262600"/>
                                        </p:tgtEl>
                                        <p:attrNameLst>
                                          <p:attrName>style.visibility</p:attrName>
                                        </p:attrNameLst>
                                      </p:cBhvr>
                                      <p:to>
                                        <p:strVal val="visible"/>
                                      </p:to>
                                    </p:set>
                                    <p:animEffect transition="in" filter="wipe(left)">
                                      <p:cBhvr>
                                        <p:cTn id="17" dur="500"/>
                                        <p:tgtEl>
                                          <p:spTgt spid="1262600"/>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62599">
                                            <p:txEl>
                                              <p:pRg st="0" end="0"/>
                                            </p:txEl>
                                          </p:spTgt>
                                        </p:tgtEl>
                                        <p:attrNameLst>
                                          <p:attrName>style.visibility</p:attrName>
                                        </p:attrNameLst>
                                      </p:cBhvr>
                                      <p:to>
                                        <p:strVal val="visible"/>
                                      </p:to>
                                    </p:set>
                                    <p:animEffect transition="in" filter="wipe(left)">
                                      <p:cBhvr>
                                        <p:cTn id="22" dur="500"/>
                                        <p:tgtEl>
                                          <p:spTgt spid="1262599">
                                            <p:txEl>
                                              <p:pRg st="0" end="0"/>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62613">
                                            <p:txEl>
                                              <p:pRg st="0" end="0"/>
                                            </p:txEl>
                                          </p:spTgt>
                                        </p:tgtEl>
                                        <p:attrNameLst>
                                          <p:attrName>style.visibility</p:attrName>
                                        </p:attrNameLst>
                                      </p:cBhvr>
                                      <p:to>
                                        <p:strVal val="visible"/>
                                      </p:to>
                                    </p:set>
                                    <p:animEffect transition="in" filter="wipe(left)">
                                      <p:cBhvr>
                                        <p:cTn id="27" dur="500"/>
                                        <p:tgtEl>
                                          <p:spTgt spid="1262613">
                                            <p:txEl>
                                              <p:pRg st="0" end="0"/>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1262614">
                                            <p:txEl>
                                              <p:pRg st="0" end="0"/>
                                            </p:txEl>
                                          </p:spTgt>
                                        </p:tgtEl>
                                        <p:attrNameLst>
                                          <p:attrName>style.visibility</p:attrName>
                                        </p:attrNameLst>
                                      </p:cBhvr>
                                      <p:to>
                                        <p:strVal val="visible"/>
                                      </p:to>
                                    </p:set>
                                    <p:animEffect transition="in" filter="wipe(left)">
                                      <p:cBhvr>
                                        <p:cTn id="32" dur="500"/>
                                        <p:tgtEl>
                                          <p:spTgt spid="1262614">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62597" grpId="0" build="p" autoUpdateAnimBg="0"/>
      <p:bldP spid="1262598" grpId="0" build="p" autoUpdateAnimBg="0"/>
      <p:bldP spid="1262599" grpId="0" build="p" autoUpdateAnimBg="0"/>
      <p:bldP spid="1262613" grpId="0" build="p" autoUpdateAnimBg="0"/>
      <p:bldP spid="1262614" grpId="0" build="p" autoUpdateAnimBg="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3621" name="Text Box 5"/>
          <p:cNvSpPr txBox="1">
            <a:spLocks noChangeArrowheads="1"/>
          </p:cNvSpPr>
          <p:nvPr/>
        </p:nvSpPr>
        <p:spPr bwMode="auto">
          <a:xfrm>
            <a:off x="457200" y="2055813"/>
            <a:ext cx="8001000" cy="5191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800"/>
              <a:t>Factor the polynomial 21</a:t>
            </a:r>
            <a:r>
              <a:rPr lang="en-US" altLang="en-US" sz="2800" i="1"/>
              <a:t>x</a:t>
            </a:r>
            <a:r>
              <a:rPr lang="en-US" altLang="en-US" sz="2800" baseline="30000"/>
              <a:t>2</a:t>
            </a:r>
            <a:r>
              <a:rPr lang="en-US" altLang="en-US" sz="2800"/>
              <a:t> – 41</a:t>
            </a:r>
            <a:r>
              <a:rPr lang="en-US" altLang="en-US" sz="2800" i="1"/>
              <a:t>x</a:t>
            </a:r>
            <a:r>
              <a:rPr lang="en-US" altLang="en-US" sz="2800"/>
              <a:t> + 10.</a:t>
            </a:r>
          </a:p>
        </p:txBody>
      </p:sp>
      <p:sp>
        <p:nvSpPr>
          <p:cNvPr id="1263622" name="Text Box 6"/>
          <p:cNvSpPr txBox="1">
            <a:spLocks noChangeArrowheads="1"/>
          </p:cNvSpPr>
          <p:nvPr/>
        </p:nvSpPr>
        <p:spPr bwMode="auto">
          <a:xfrm>
            <a:off x="457200" y="2741613"/>
            <a:ext cx="8077200" cy="5191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Possible factors of 21</a:t>
            </a:r>
            <a:r>
              <a:rPr lang="en-US" altLang="en-US" sz="2800" i="1"/>
              <a:t>x</a:t>
            </a:r>
            <a:r>
              <a:rPr lang="en-US" altLang="en-US" sz="2800" baseline="30000"/>
              <a:t>2</a:t>
            </a:r>
            <a:r>
              <a:rPr lang="en-US" altLang="en-US" sz="2800"/>
              <a:t> are {</a:t>
            </a:r>
            <a:r>
              <a:rPr lang="en-US" altLang="en-US" sz="2800" i="1"/>
              <a:t>x</a:t>
            </a:r>
            <a:r>
              <a:rPr lang="en-US" altLang="en-US" sz="2800"/>
              <a:t>, 21</a:t>
            </a:r>
            <a:r>
              <a:rPr lang="en-US" altLang="en-US" sz="2800" i="1"/>
              <a:t>x</a:t>
            </a:r>
            <a:r>
              <a:rPr lang="en-US" altLang="en-US" sz="2800"/>
              <a:t>} or {3</a:t>
            </a:r>
            <a:r>
              <a:rPr lang="en-US" altLang="en-US" sz="2800" i="1"/>
              <a:t>x</a:t>
            </a:r>
            <a:r>
              <a:rPr lang="en-US" altLang="en-US" sz="2800"/>
              <a:t>, 7</a:t>
            </a:r>
            <a:r>
              <a:rPr lang="en-US" altLang="en-US" sz="2800" i="1"/>
              <a:t>x</a:t>
            </a:r>
            <a:r>
              <a:rPr lang="en-US" altLang="en-US" sz="2800"/>
              <a:t>}.</a:t>
            </a:r>
          </a:p>
        </p:txBody>
      </p:sp>
      <p:sp>
        <p:nvSpPr>
          <p:cNvPr id="1263623" name="Text Box 7"/>
          <p:cNvSpPr txBox="1">
            <a:spLocks noChangeArrowheads="1"/>
          </p:cNvSpPr>
          <p:nvPr/>
        </p:nvSpPr>
        <p:spPr bwMode="auto">
          <a:xfrm>
            <a:off x="457200" y="3351213"/>
            <a:ext cx="8153400" cy="9461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Since the middle term is negative, possible factors of 10 must both be negative: {-1, -10} or {-2, -5}.</a:t>
            </a:r>
          </a:p>
        </p:txBody>
      </p:sp>
      <p:sp>
        <p:nvSpPr>
          <p:cNvPr id="1263624" name="Text Box 8"/>
          <p:cNvSpPr txBox="1">
            <a:spLocks noChangeArrowheads="1"/>
          </p:cNvSpPr>
          <p:nvPr/>
        </p:nvSpPr>
        <p:spPr bwMode="auto">
          <a:xfrm>
            <a:off x="457200" y="4646613"/>
            <a:ext cx="8153400" cy="13731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We need to methodically try each pair of factors until we find a combination that works, or exhaust all of our possible pairs of factors.</a:t>
            </a:r>
          </a:p>
        </p:txBody>
      </p:sp>
      <p:sp>
        <p:nvSpPr>
          <p:cNvPr id="1263625" name="Rectangle 9"/>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63626" name="Text Box 10"/>
          <p:cNvSpPr txBox="1">
            <a:spLocks noChangeArrowheads="1"/>
          </p:cNvSpPr>
          <p:nvPr/>
        </p:nvSpPr>
        <p:spPr bwMode="auto">
          <a:xfrm>
            <a:off x="288924" y="1316038"/>
            <a:ext cx="2682875" cy="584775"/>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sz="3200" b="1" dirty="0" smtClean="0">
                <a:solidFill>
                  <a:schemeClr val="bg2"/>
                </a:solidFill>
              </a:rPr>
              <a:t>Example 6</a:t>
            </a:r>
            <a:endParaRPr lang="en-US" altLang="en-US" sz="3200" b="1" dirty="0">
              <a:solidFill>
                <a:schemeClr val="bg2"/>
              </a:solidFill>
            </a:endParaRPr>
          </a:p>
        </p:txBody>
      </p:sp>
      <p:sp>
        <p:nvSpPr>
          <p:cNvPr id="1263627" name="Rectangle 11"/>
          <p:cNvSpPr>
            <a:spLocks noChangeArrowheads="1"/>
          </p:cNvSpPr>
          <p:nvPr/>
        </p:nvSpPr>
        <p:spPr bwMode="auto">
          <a:xfrm>
            <a:off x="7467600" y="6019800"/>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3574342646"/>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63621">
                                            <p:txEl>
                                              <p:pRg st="0" end="0"/>
                                            </p:txEl>
                                          </p:spTgt>
                                        </p:tgtEl>
                                        <p:attrNameLst>
                                          <p:attrName>style.visibility</p:attrName>
                                        </p:attrNameLst>
                                      </p:cBhvr>
                                      <p:to>
                                        <p:strVal val="visible"/>
                                      </p:to>
                                    </p:set>
                                    <p:animEffect transition="in" filter="wipe(left)">
                                      <p:cBhvr>
                                        <p:cTn id="7" dur="500"/>
                                        <p:tgtEl>
                                          <p:spTgt spid="1263621">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63622">
                                            <p:txEl>
                                              <p:pRg st="0" end="0"/>
                                            </p:txEl>
                                          </p:spTgt>
                                        </p:tgtEl>
                                        <p:attrNameLst>
                                          <p:attrName>style.visibility</p:attrName>
                                        </p:attrNameLst>
                                      </p:cBhvr>
                                      <p:to>
                                        <p:strVal val="visible"/>
                                      </p:to>
                                    </p:set>
                                    <p:animEffect transition="in" filter="wipe(left)">
                                      <p:cBhvr>
                                        <p:cTn id="12" dur="500"/>
                                        <p:tgtEl>
                                          <p:spTgt spid="1263622">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63623">
                                            <p:txEl>
                                              <p:pRg st="0" end="0"/>
                                            </p:txEl>
                                          </p:spTgt>
                                        </p:tgtEl>
                                        <p:attrNameLst>
                                          <p:attrName>style.visibility</p:attrName>
                                        </p:attrNameLst>
                                      </p:cBhvr>
                                      <p:to>
                                        <p:strVal val="visible"/>
                                      </p:to>
                                    </p:set>
                                    <p:animEffect transition="in" filter="wipe(left)">
                                      <p:cBhvr>
                                        <p:cTn id="17" dur="500"/>
                                        <p:tgtEl>
                                          <p:spTgt spid="1263623">
                                            <p:txEl>
                                              <p:pRg st="0" end="0"/>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63624">
                                            <p:txEl>
                                              <p:pRg st="0" end="0"/>
                                            </p:txEl>
                                          </p:spTgt>
                                        </p:tgtEl>
                                        <p:attrNameLst>
                                          <p:attrName>style.visibility</p:attrName>
                                        </p:attrNameLst>
                                      </p:cBhvr>
                                      <p:to>
                                        <p:strVal val="visible"/>
                                      </p:to>
                                    </p:set>
                                    <p:animEffect transition="in" filter="wipe(left)">
                                      <p:cBhvr>
                                        <p:cTn id="22" dur="500"/>
                                        <p:tgtEl>
                                          <p:spTgt spid="1263624">
                                            <p:txEl>
                                              <p:pRg st="0" end="0"/>
                                            </p:txEl>
                                          </p:spTgt>
                                        </p:tgtEl>
                                      </p:cBhvr>
                                    </p:animEffect>
                                  </p:childTnLst>
                                </p:cTn>
                              </p:par>
                            </p:childTnLst>
                          </p:cTn>
                        </p:par>
                        <p:par>
                          <p:cTn id="23" fill="hold" nodeType="afterGroup">
                            <p:stCondLst>
                              <p:cond delay="500"/>
                            </p:stCondLst>
                            <p:childTnLst>
                              <p:par>
                                <p:cTn id="24" presetID="1" presetClass="entr" presetSubtype="0" fill="hold" grpId="0" nodeType="afterEffect">
                                  <p:stCondLst>
                                    <p:cond delay="0"/>
                                  </p:stCondLst>
                                  <p:childTnLst>
                                    <p:set>
                                      <p:cBhvr>
                                        <p:cTn id="25" dur="1" fill="hold">
                                          <p:stCondLst>
                                            <p:cond delay="0"/>
                                          </p:stCondLst>
                                        </p:cTn>
                                        <p:tgtEl>
                                          <p:spTgt spid="126362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63621" grpId="0" build="p" autoUpdateAnimBg="0"/>
      <p:bldP spid="1263622" grpId="0" build="p" autoUpdateAnimBg="0"/>
      <p:bldP spid="1263623" grpId="0" build="p" autoUpdateAnimBg="0"/>
      <p:bldP spid="1263624" grpId="0" build="p" autoUpdateAnimBg="0"/>
      <p:bldP spid="1263627"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4645" name="Text Box 5"/>
          <p:cNvSpPr txBox="1">
            <a:spLocks noChangeArrowheads="1"/>
          </p:cNvSpPr>
          <p:nvPr/>
        </p:nvSpPr>
        <p:spPr bwMode="auto">
          <a:xfrm>
            <a:off x="200025" y="1935163"/>
            <a:ext cx="8639175" cy="13731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We will be looking for a combination that gives the sum of the products of the outside terms and the inside terms equal to </a:t>
            </a:r>
            <a:r>
              <a:rPr lang="en-US" altLang="en-US" sz="2800">
                <a:sym typeface="Symbol" pitchFamily="18" charset="2"/>
              </a:rPr>
              <a:t></a:t>
            </a:r>
            <a:r>
              <a:rPr lang="en-US" altLang="en-US" sz="2800"/>
              <a:t>41</a:t>
            </a:r>
            <a:r>
              <a:rPr lang="en-US" altLang="en-US" sz="2800" i="1"/>
              <a:t>x</a:t>
            </a:r>
            <a:r>
              <a:rPr lang="en-US" altLang="en-US" sz="2800"/>
              <a:t>.</a:t>
            </a:r>
          </a:p>
        </p:txBody>
      </p:sp>
      <p:grpSp>
        <p:nvGrpSpPr>
          <p:cNvPr id="1264646" name="Group 6"/>
          <p:cNvGrpSpPr>
            <a:grpSpLocks/>
          </p:cNvGrpSpPr>
          <p:nvPr/>
        </p:nvGrpSpPr>
        <p:grpSpPr bwMode="auto">
          <a:xfrm>
            <a:off x="76200" y="3276600"/>
            <a:ext cx="8915400" cy="822325"/>
            <a:chOff x="0" y="2064"/>
            <a:chExt cx="5616" cy="518"/>
          </a:xfrm>
        </p:grpSpPr>
        <p:sp>
          <p:nvSpPr>
            <p:cNvPr id="1264647" name="Text Box 7"/>
            <p:cNvSpPr txBox="1">
              <a:spLocks noChangeArrowheads="1"/>
            </p:cNvSpPr>
            <p:nvPr/>
          </p:nvSpPr>
          <p:spPr bwMode="auto">
            <a:xfrm>
              <a:off x="0" y="2064"/>
              <a:ext cx="72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Factors of 21</a:t>
              </a:r>
              <a:r>
                <a:rPr lang="en-US" altLang="en-US" i="1">
                  <a:solidFill>
                    <a:schemeClr val="accent2"/>
                  </a:solidFill>
                </a:rPr>
                <a:t>x</a:t>
              </a:r>
              <a:r>
                <a:rPr lang="en-US" altLang="en-US" baseline="30000">
                  <a:solidFill>
                    <a:schemeClr val="accent2"/>
                  </a:solidFill>
                </a:rPr>
                <a:t>2</a:t>
              </a:r>
            </a:p>
          </p:txBody>
        </p:sp>
        <p:sp>
          <p:nvSpPr>
            <p:cNvPr id="1264648" name="Text Box 8"/>
            <p:cNvSpPr txBox="1">
              <a:spLocks noChangeArrowheads="1"/>
            </p:cNvSpPr>
            <p:nvPr/>
          </p:nvSpPr>
          <p:spPr bwMode="auto">
            <a:xfrm>
              <a:off x="1392" y="2064"/>
              <a:ext cx="96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Resulting Binomials</a:t>
              </a:r>
            </a:p>
          </p:txBody>
        </p:sp>
        <p:sp>
          <p:nvSpPr>
            <p:cNvPr id="1264649" name="Text Box 9"/>
            <p:cNvSpPr txBox="1">
              <a:spLocks noChangeArrowheads="1"/>
            </p:cNvSpPr>
            <p:nvPr/>
          </p:nvSpPr>
          <p:spPr bwMode="auto">
            <a:xfrm>
              <a:off x="2304" y="2064"/>
              <a:ext cx="1296"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Outside Terms</a:t>
              </a:r>
            </a:p>
          </p:txBody>
        </p:sp>
        <p:sp>
          <p:nvSpPr>
            <p:cNvPr id="1264650" name="Text Box 10"/>
            <p:cNvSpPr txBox="1">
              <a:spLocks noChangeArrowheads="1"/>
            </p:cNvSpPr>
            <p:nvPr/>
          </p:nvSpPr>
          <p:spPr bwMode="auto">
            <a:xfrm>
              <a:off x="3600" y="2064"/>
              <a:ext cx="1152"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Inside Terms</a:t>
              </a:r>
            </a:p>
          </p:txBody>
        </p:sp>
        <p:sp>
          <p:nvSpPr>
            <p:cNvPr id="1264651" name="Text Box 11"/>
            <p:cNvSpPr txBox="1">
              <a:spLocks noChangeArrowheads="1"/>
            </p:cNvSpPr>
            <p:nvPr/>
          </p:nvSpPr>
          <p:spPr bwMode="auto">
            <a:xfrm>
              <a:off x="4752" y="2064"/>
              <a:ext cx="864"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Sum of Products</a:t>
              </a:r>
            </a:p>
          </p:txBody>
        </p:sp>
        <p:sp>
          <p:nvSpPr>
            <p:cNvPr id="1264652" name="Text Box 12"/>
            <p:cNvSpPr txBox="1">
              <a:spLocks noChangeArrowheads="1"/>
            </p:cNvSpPr>
            <p:nvPr/>
          </p:nvSpPr>
          <p:spPr bwMode="auto">
            <a:xfrm>
              <a:off x="672" y="2064"/>
              <a:ext cx="72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Factors of 10</a:t>
              </a:r>
              <a:endParaRPr lang="en-US" altLang="en-US" baseline="30000">
                <a:solidFill>
                  <a:schemeClr val="accent2"/>
                </a:solidFill>
              </a:endParaRPr>
            </a:p>
          </p:txBody>
        </p:sp>
      </p:grpSp>
      <p:sp>
        <p:nvSpPr>
          <p:cNvPr id="1264653" name="Text Box 13"/>
          <p:cNvSpPr txBox="1">
            <a:spLocks noChangeArrowheads="1"/>
          </p:cNvSpPr>
          <p:nvPr/>
        </p:nvSpPr>
        <p:spPr bwMode="auto">
          <a:xfrm>
            <a:off x="0" y="6019800"/>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endParaRPr lang="en-US" altLang="en-US"/>
          </a:p>
        </p:txBody>
      </p:sp>
      <p:sp>
        <p:nvSpPr>
          <p:cNvPr id="1264654" name="Text Box 14"/>
          <p:cNvSpPr txBox="1">
            <a:spLocks noChangeArrowheads="1"/>
          </p:cNvSpPr>
          <p:nvPr/>
        </p:nvSpPr>
        <p:spPr bwMode="auto">
          <a:xfrm>
            <a:off x="152400" y="4114800"/>
            <a:ext cx="8763000" cy="120032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dirty="0"/>
              <a:t>{</a:t>
            </a:r>
            <a:r>
              <a:rPr lang="en-US" altLang="en-US" i="1" dirty="0"/>
              <a:t>x</a:t>
            </a:r>
            <a:r>
              <a:rPr lang="en-US" altLang="en-US" dirty="0"/>
              <a:t>, </a:t>
            </a:r>
            <a:r>
              <a:rPr lang="en-US" altLang="en-US" dirty="0" smtClean="0"/>
              <a:t>21</a:t>
            </a:r>
            <a:r>
              <a:rPr lang="en-US" altLang="en-US" i="1" dirty="0" smtClean="0"/>
              <a:t>x</a:t>
            </a:r>
            <a:r>
              <a:rPr lang="en-US" altLang="en-US" dirty="0" smtClean="0"/>
              <a:t>}	{</a:t>
            </a:r>
            <a:r>
              <a:rPr lang="en-US" altLang="en-US" dirty="0"/>
              <a:t>1, 10</a:t>
            </a:r>
            <a:r>
              <a:rPr lang="en-US" altLang="en-US" dirty="0" smtClean="0"/>
              <a:t>}	(</a:t>
            </a:r>
            <a:r>
              <a:rPr lang="en-US" altLang="en-US" i="1" dirty="0">
                <a:solidFill>
                  <a:srgbClr val="D02800"/>
                </a:solidFill>
              </a:rPr>
              <a:t>x</a:t>
            </a:r>
            <a:r>
              <a:rPr lang="en-US" altLang="en-US" i="1" dirty="0"/>
              <a:t> – </a:t>
            </a:r>
            <a:r>
              <a:rPr lang="en-US" altLang="en-US" dirty="0">
                <a:solidFill>
                  <a:srgbClr val="2563A1"/>
                </a:solidFill>
              </a:rPr>
              <a:t>1</a:t>
            </a:r>
            <a:r>
              <a:rPr lang="en-US" altLang="en-US" dirty="0"/>
              <a:t>)(</a:t>
            </a:r>
            <a:r>
              <a:rPr lang="en-US" altLang="en-US" dirty="0">
                <a:solidFill>
                  <a:srgbClr val="2563A1"/>
                </a:solidFill>
              </a:rPr>
              <a:t>21</a:t>
            </a:r>
            <a:r>
              <a:rPr lang="en-US" altLang="en-US" i="1" dirty="0">
                <a:solidFill>
                  <a:srgbClr val="2563A1"/>
                </a:solidFill>
              </a:rPr>
              <a:t>x</a:t>
            </a:r>
            <a:r>
              <a:rPr lang="en-US" altLang="en-US" dirty="0"/>
              <a:t> – </a:t>
            </a:r>
            <a:r>
              <a:rPr lang="en-US" altLang="en-US" dirty="0">
                <a:solidFill>
                  <a:srgbClr val="D02800"/>
                </a:solidFill>
              </a:rPr>
              <a:t>10</a:t>
            </a:r>
            <a:r>
              <a:rPr lang="en-US" altLang="en-US" dirty="0"/>
              <a:t>)    </a:t>
            </a:r>
            <a:r>
              <a:rPr lang="en-US" altLang="en-US" dirty="0" smtClean="0"/>
              <a:t>		 </a:t>
            </a:r>
            <a:r>
              <a:rPr lang="en-US" altLang="en-US" dirty="0">
                <a:solidFill>
                  <a:srgbClr val="D02800"/>
                </a:solidFill>
              </a:rPr>
              <a:t>–10</a:t>
            </a:r>
            <a:r>
              <a:rPr lang="en-US" altLang="en-US" i="1" dirty="0">
                <a:solidFill>
                  <a:srgbClr val="D02800"/>
                </a:solidFill>
              </a:rPr>
              <a:t>x</a:t>
            </a:r>
            <a:r>
              <a:rPr lang="en-US" altLang="en-US" dirty="0"/>
              <a:t>	       </a:t>
            </a:r>
            <a:r>
              <a:rPr lang="en-US" altLang="en-US" dirty="0" smtClean="0"/>
              <a:t>	</a:t>
            </a:r>
            <a:r>
              <a:rPr lang="en-US" altLang="en-US" dirty="0" smtClean="0">
                <a:solidFill>
                  <a:srgbClr val="2563A1"/>
                </a:solidFill>
                <a:sym typeface="Symbol" pitchFamily="18" charset="2"/>
              </a:rPr>
              <a:t></a:t>
            </a:r>
            <a:r>
              <a:rPr lang="en-US" altLang="en-US" dirty="0">
                <a:solidFill>
                  <a:srgbClr val="2563A1"/>
                </a:solidFill>
              </a:rPr>
              <a:t>21</a:t>
            </a:r>
            <a:r>
              <a:rPr lang="en-US" altLang="en-US" i="1" dirty="0">
                <a:solidFill>
                  <a:srgbClr val="2563A1"/>
                </a:solidFill>
              </a:rPr>
              <a:t>x</a:t>
            </a:r>
            <a:r>
              <a:rPr lang="en-US" altLang="en-US" dirty="0"/>
              <a:t>	  </a:t>
            </a:r>
            <a:r>
              <a:rPr lang="en-US" altLang="en-US" dirty="0" smtClean="0"/>
              <a:t>– </a:t>
            </a:r>
            <a:r>
              <a:rPr lang="en-US" altLang="en-US" dirty="0"/>
              <a:t>31</a:t>
            </a:r>
            <a:r>
              <a:rPr lang="en-US" altLang="en-US" i="1" dirty="0"/>
              <a:t>x</a:t>
            </a:r>
          </a:p>
          <a:p>
            <a:r>
              <a:rPr lang="en-US" altLang="en-US" dirty="0"/>
              <a:t>		 (</a:t>
            </a:r>
            <a:r>
              <a:rPr lang="en-US" altLang="en-US" i="1" dirty="0">
                <a:solidFill>
                  <a:srgbClr val="D02800"/>
                </a:solidFill>
              </a:rPr>
              <a:t>x</a:t>
            </a:r>
            <a:r>
              <a:rPr lang="en-US" altLang="en-US" i="1" dirty="0"/>
              <a:t> – </a:t>
            </a:r>
            <a:r>
              <a:rPr lang="en-US" altLang="en-US" dirty="0">
                <a:solidFill>
                  <a:srgbClr val="2563A1"/>
                </a:solidFill>
              </a:rPr>
              <a:t>10</a:t>
            </a:r>
            <a:r>
              <a:rPr lang="en-US" altLang="en-US" dirty="0"/>
              <a:t>)(</a:t>
            </a:r>
            <a:r>
              <a:rPr lang="en-US" altLang="en-US" dirty="0">
                <a:solidFill>
                  <a:srgbClr val="2563A1"/>
                </a:solidFill>
              </a:rPr>
              <a:t>21</a:t>
            </a:r>
            <a:r>
              <a:rPr lang="en-US" altLang="en-US" i="1" dirty="0">
                <a:solidFill>
                  <a:srgbClr val="2563A1"/>
                </a:solidFill>
              </a:rPr>
              <a:t>x</a:t>
            </a:r>
            <a:r>
              <a:rPr lang="en-US" altLang="en-US" dirty="0"/>
              <a:t> – </a:t>
            </a:r>
            <a:r>
              <a:rPr lang="en-US" altLang="en-US" dirty="0">
                <a:solidFill>
                  <a:srgbClr val="D02800"/>
                </a:solidFill>
              </a:rPr>
              <a:t>1</a:t>
            </a:r>
            <a:r>
              <a:rPr lang="en-US" altLang="en-US" dirty="0"/>
              <a:t>)       </a:t>
            </a:r>
            <a:r>
              <a:rPr lang="en-US" altLang="en-US" dirty="0" smtClean="0"/>
              <a:t>	 </a:t>
            </a:r>
            <a:r>
              <a:rPr lang="en-US" altLang="en-US" dirty="0">
                <a:solidFill>
                  <a:srgbClr val="D02800"/>
                </a:solidFill>
              </a:rPr>
              <a:t>–</a:t>
            </a:r>
            <a:r>
              <a:rPr lang="en-US" altLang="en-US" i="1" dirty="0">
                <a:solidFill>
                  <a:srgbClr val="D02800"/>
                </a:solidFill>
              </a:rPr>
              <a:t>x</a:t>
            </a:r>
            <a:r>
              <a:rPr lang="en-US" altLang="en-US" dirty="0"/>
              <a:t>	     </a:t>
            </a:r>
            <a:r>
              <a:rPr lang="en-US" altLang="en-US" dirty="0" smtClean="0"/>
              <a:t>	</a:t>
            </a:r>
            <a:r>
              <a:rPr lang="en-US" altLang="en-US" dirty="0" smtClean="0">
                <a:solidFill>
                  <a:srgbClr val="2563A1"/>
                </a:solidFill>
                <a:sym typeface="Symbol" pitchFamily="18" charset="2"/>
              </a:rPr>
              <a:t></a:t>
            </a:r>
            <a:r>
              <a:rPr lang="en-US" altLang="en-US" dirty="0">
                <a:solidFill>
                  <a:srgbClr val="2563A1"/>
                </a:solidFill>
              </a:rPr>
              <a:t>210</a:t>
            </a:r>
            <a:r>
              <a:rPr lang="en-US" altLang="en-US" i="1" dirty="0">
                <a:solidFill>
                  <a:srgbClr val="2563A1"/>
                </a:solidFill>
              </a:rPr>
              <a:t>x</a:t>
            </a:r>
            <a:r>
              <a:rPr lang="en-US" altLang="en-US" dirty="0"/>
              <a:t>	 – 211</a:t>
            </a:r>
            <a:r>
              <a:rPr lang="en-US" altLang="en-US" i="1" dirty="0"/>
              <a:t>x</a:t>
            </a:r>
          </a:p>
          <a:p>
            <a:r>
              <a:rPr lang="en-US" altLang="en-US" dirty="0"/>
              <a:t>{</a:t>
            </a:r>
            <a:r>
              <a:rPr lang="en-US" altLang="en-US" i="1" dirty="0"/>
              <a:t>x</a:t>
            </a:r>
            <a:r>
              <a:rPr lang="en-US" altLang="en-US" dirty="0"/>
              <a:t>, 21</a:t>
            </a:r>
            <a:r>
              <a:rPr lang="en-US" altLang="en-US" i="1" dirty="0"/>
              <a:t>x</a:t>
            </a:r>
            <a:r>
              <a:rPr lang="en-US" altLang="en-US" dirty="0" smtClean="0"/>
              <a:t>}	 </a:t>
            </a:r>
            <a:r>
              <a:rPr lang="en-US" altLang="en-US" dirty="0"/>
              <a:t>{2, 5} </a:t>
            </a:r>
            <a:r>
              <a:rPr lang="en-US" altLang="en-US" dirty="0" smtClean="0"/>
              <a:t>	 </a:t>
            </a:r>
            <a:r>
              <a:rPr lang="en-US" altLang="en-US" dirty="0"/>
              <a:t>(</a:t>
            </a:r>
            <a:r>
              <a:rPr lang="en-US" altLang="en-US" i="1" dirty="0">
                <a:solidFill>
                  <a:srgbClr val="D02800"/>
                </a:solidFill>
              </a:rPr>
              <a:t>x</a:t>
            </a:r>
            <a:r>
              <a:rPr lang="en-US" altLang="en-US" i="1" dirty="0"/>
              <a:t> – </a:t>
            </a:r>
            <a:r>
              <a:rPr lang="en-US" altLang="en-US" dirty="0">
                <a:solidFill>
                  <a:srgbClr val="2563A1"/>
                </a:solidFill>
              </a:rPr>
              <a:t>2</a:t>
            </a:r>
            <a:r>
              <a:rPr lang="en-US" altLang="en-US" dirty="0"/>
              <a:t>)(</a:t>
            </a:r>
            <a:r>
              <a:rPr lang="en-US" altLang="en-US" dirty="0">
                <a:solidFill>
                  <a:srgbClr val="2563A1"/>
                </a:solidFill>
              </a:rPr>
              <a:t>21</a:t>
            </a:r>
            <a:r>
              <a:rPr lang="en-US" altLang="en-US" i="1" dirty="0">
                <a:solidFill>
                  <a:srgbClr val="2563A1"/>
                </a:solidFill>
              </a:rPr>
              <a:t>x</a:t>
            </a:r>
            <a:r>
              <a:rPr lang="en-US" altLang="en-US" dirty="0"/>
              <a:t> – </a:t>
            </a:r>
            <a:r>
              <a:rPr lang="en-US" altLang="en-US" dirty="0">
                <a:solidFill>
                  <a:srgbClr val="D02800"/>
                </a:solidFill>
              </a:rPr>
              <a:t>5</a:t>
            </a:r>
            <a:r>
              <a:rPr lang="en-US" altLang="en-US" dirty="0"/>
              <a:t>)      </a:t>
            </a:r>
            <a:r>
              <a:rPr lang="en-US" altLang="en-US" dirty="0" smtClean="0"/>
              <a:t>		 </a:t>
            </a:r>
            <a:r>
              <a:rPr lang="en-US" altLang="en-US" dirty="0">
                <a:solidFill>
                  <a:srgbClr val="D02800"/>
                </a:solidFill>
              </a:rPr>
              <a:t>–5</a:t>
            </a:r>
            <a:r>
              <a:rPr lang="en-US" altLang="en-US" i="1" dirty="0">
                <a:solidFill>
                  <a:srgbClr val="D02800"/>
                </a:solidFill>
              </a:rPr>
              <a:t>x</a:t>
            </a:r>
            <a:r>
              <a:rPr lang="en-US" altLang="en-US" dirty="0"/>
              <a:t>	     </a:t>
            </a:r>
            <a:r>
              <a:rPr lang="en-US" altLang="en-US" dirty="0" smtClean="0"/>
              <a:t>	  </a:t>
            </a:r>
            <a:r>
              <a:rPr lang="en-US" altLang="en-US" dirty="0">
                <a:solidFill>
                  <a:srgbClr val="2563A1"/>
                </a:solidFill>
                <a:sym typeface="Symbol" pitchFamily="18" charset="2"/>
              </a:rPr>
              <a:t></a:t>
            </a:r>
            <a:r>
              <a:rPr lang="en-US" altLang="en-US" dirty="0">
                <a:solidFill>
                  <a:srgbClr val="2563A1"/>
                </a:solidFill>
              </a:rPr>
              <a:t>42</a:t>
            </a:r>
            <a:r>
              <a:rPr lang="en-US" altLang="en-US" i="1" dirty="0">
                <a:solidFill>
                  <a:srgbClr val="2563A1"/>
                </a:solidFill>
              </a:rPr>
              <a:t>x</a:t>
            </a:r>
            <a:r>
              <a:rPr lang="en-US" altLang="en-US" dirty="0"/>
              <a:t>	  – 47</a:t>
            </a:r>
            <a:r>
              <a:rPr lang="en-US" altLang="en-US" i="1" dirty="0"/>
              <a:t>x</a:t>
            </a:r>
          </a:p>
          <a:p>
            <a:r>
              <a:rPr lang="en-US" altLang="en-US" i="1" dirty="0"/>
              <a:t>		  </a:t>
            </a:r>
            <a:r>
              <a:rPr lang="en-US" altLang="en-US" dirty="0"/>
              <a:t>(</a:t>
            </a:r>
            <a:r>
              <a:rPr lang="en-US" altLang="en-US" i="1" dirty="0">
                <a:solidFill>
                  <a:srgbClr val="D02800"/>
                </a:solidFill>
              </a:rPr>
              <a:t>x</a:t>
            </a:r>
            <a:r>
              <a:rPr lang="en-US" altLang="en-US" i="1" dirty="0"/>
              <a:t> – </a:t>
            </a:r>
            <a:r>
              <a:rPr lang="en-US" altLang="en-US" dirty="0">
                <a:solidFill>
                  <a:srgbClr val="2563A1"/>
                </a:solidFill>
              </a:rPr>
              <a:t>5</a:t>
            </a:r>
            <a:r>
              <a:rPr lang="en-US" altLang="en-US" dirty="0"/>
              <a:t>)(</a:t>
            </a:r>
            <a:r>
              <a:rPr lang="en-US" altLang="en-US" dirty="0">
                <a:solidFill>
                  <a:srgbClr val="2563A1"/>
                </a:solidFill>
              </a:rPr>
              <a:t>21</a:t>
            </a:r>
            <a:r>
              <a:rPr lang="en-US" altLang="en-US" i="1" dirty="0">
                <a:solidFill>
                  <a:srgbClr val="2563A1"/>
                </a:solidFill>
              </a:rPr>
              <a:t>x</a:t>
            </a:r>
            <a:r>
              <a:rPr lang="en-US" altLang="en-US" dirty="0"/>
              <a:t> – </a:t>
            </a:r>
            <a:r>
              <a:rPr lang="en-US" altLang="en-US" dirty="0">
                <a:solidFill>
                  <a:srgbClr val="D02800"/>
                </a:solidFill>
              </a:rPr>
              <a:t>2</a:t>
            </a:r>
            <a:r>
              <a:rPr lang="en-US" altLang="en-US" dirty="0"/>
              <a:t>)     </a:t>
            </a:r>
            <a:r>
              <a:rPr lang="en-US" altLang="en-US" dirty="0" smtClean="0"/>
              <a:t>		  </a:t>
            </a:r>
            <a:r>
              <a:rPr lang="en-US" altLang="en-US" dirty="0">
                <a:solidFill>
                  <a:srgbClr val="D02800"/>
                </a:solidFill>
              </a:rPr>
              <a:t>–2</a:t>
            </a:r>
            <a:r>
              <a:rPr lang="en-US" altLang="en-US" i="1" dirty="0">
                <a:solidFill>
                  <a:srgbClr val="D02800"/>
                </a:solidFill>
              </a:rPr>
              <a:t>x</a:t>
            </a:r>
            <a:r>
              <a:rPr lang="en-US" altLang="en-US" dirty="0"/>
              <a:t>	     </a:t>
            </a:r>
            <a:r>
              <a:rPr lang="en-US" altLang="en-US" dirty="0" smtClean="0"/>
              <a:t>	</a:t>
            </a:r>
            <a:r>
              <a:rPr lang="en-US" altLang="en-US" dirty="0" smtClean="0">
                <a:solidFill>
                  <a:srgbClr val="2563A1"/>
                </a:solidFill>
                <a:sym typeface="Symbol" pitchFamily="18" charset="2"/>
              </a:rPr>
              <a:t></a:t>
            </a:r>
            <a:r>
              <a:rPr lang="en-US" altLang="en-US" dirty="0">
                <a:solidFill>
                  <a:srgbClr val="2563A1"/>
                </a:solidFill>
              </a:rPr>
              <a:t>105</a:t>
            </a:r>
            <a:r>
              <a:rPr lang="en-US" altLang="en-US" i="1" dirty="0">
                <a:solidFill>
                  <a:srgbClr val="2563A1"/>
                </a:solidFill>
              </a:rPr>
              <a:t>x</a:t>
            </a:r>
            <a:r>
              <a:rPr lang="en-US" altLang="en-US" dirty="0"/>
              <a:t>	 – 107</a:t>
            </a:r>
            <a:r>
              <a:rPr lang="en-US" altLang="en-US" i="1" dirty="0"/>
              <a:t>x</a:t>
            </a:r>
          </a:p>
        </p:txBody>
      </p:sp>
      <p:sp>
        <p:nvSpPr>
          <p:cNvPr id="1264655" name="Rectangle 15"/>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64656" name="Text Box 16"/>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
        <p:nvSpPr>
          <p:cNvPr id="1264657" name="Rectangle 17"/>
          <p:cNvSpPr>
            <a:spLocks noChangeArrowheads="1"/>
          </p:cNvSpPr>
          <p:nvPr/>
        </p:nvSpPr>
        <p:spPr bwMode="auto">
          <a:xfrm>
            <a:off x="7467600" y="6096000"/>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2798371662"/>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64645">
                                            <p:txEl>
                                              <p:pRg st="0" end="0"/>
                                            </p:txEl>
                                          </p:spTgt>
                                        </p:tgtEl>
                                        <p:attrNameLst>
                                          <p:attrName>style.visibility</p:attrName>
                                        </p:attrNameLst>
                                      </p:cBhvr>
                                      <p:to>
                                        <p:strVal val="visible"/>
                                      </p:to>
                                    </p:set>
                                    <p:animEffect transition="in" filter="wipe(left)">
                                      <p:cBhvr>
                                        <p:cTn id="7" dur="500"/>
                                        <p:tgtEl>
                                          <p:spTgt spid="1264645">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nodeType="clickEffect">
                                  <p:stCondLst>
                                    <p:cond delay="0"/>
                                  </p:stCondLst>
                                  <p:childTnLst>
                                    <p:set>
                                      <p:cBhvr>
                                        <p:cTn id="11" dur="1" fill="hold">
                                          <p:stCondLst>
                                            <p:cond delay="0"/>
                                          </p:stCondLst>
                                        </p:cTn>
                                        <p:tgtEl>
                                          <p:spTgt spid="1264646"/>
                                        </p:tgtEl>
                                        <p:attrNameLst>
                                          <p:attrName>style.visibility</p:attrName>
                                        </p:attrNameLst>
                                      </p:cBhvr>
                                      <p:to>
                                        <p:strVal val="visible"/>
                                      </p:to>
                                    </p:set>
                                    <p:animEffect transition="in" filter="wipe(left)">
                                      <p:cBhvr>
                                        <p:cTn id="12" dur="500"/>
                                        <p:tgtEl>
                                          <p:spTgt spid="1264646"/>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64654">
                                            <p:txEl>
                                              <p:pRg st="0" end="0"/>
                                            </p:txEl>
                                          </p:spTgt>
                                        </p:tgtEl>
                                        <p:attrNameLst>
                                          <p:attrName>style.visibility</p:attrName>
                                        </p:attrNameLst>
                                      </p:cBhvr>
                                      <p:to>
                                        <p:strVal val="visible"/>
                                      </p:to>
                                    </p:set>
                                    <p:animEffect transition="in" filter="wipe(left)">
                                      <p:cBhvr>
                                        <p:cTn id="17" dur="500"/>
                                        <p:tgtEl>
                                          <p:spTgt spid="1264654">
                                            <p:txEl>
                                              <p:pRg st="0" end="0"/>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64654">
                                            <p:txEl>
                                              <p:pRg st="1" end="1"/>
                                            </p:txEl>
                                          </p:spTgt>
                                        </p:tgtEl>
                                        <p:attrNameLst>
                                          <p:attrName>style.visibility</p:attrName>
                                        </p:attrNameLst>
                                      </p:cBhvr>
                                      <p:to>
                                        <p:strVal val="visible"/>
                                      </p:to>
                                    </p:set>
                                    <p:animEffect transition="in" filter="wipe(left)">
                                      <p:cBhvr>
                                        <p:cTn id="22" dur="500"/>
                                        <p:tgtEl>
                                          <p:spTgt spid="1264654">
                                            <p:txEl>
                                              <p:pRg st="1" end="1"/>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64654">
                                            <p:txEl>
                                              <p:pRg st="2" end="2"/>
                                            </p:txEl>
                                          </p:spTgt>
                                        </p:tgtEl>
                                        <p:attrNameLst>
                                          <p:attrName>style.visibility</p:attrName>
                                        </p:attrNameLst>
                                      </p:cBhvr>
                                      <p:to>
                                        <p:strVal val="visible"/>
                                      </p:to>
                                    </p:set>
                                    <p:animEffect transition="in" filter="wipe(left)">
                                      <p:cBhvr>
                                        <p:cTn id="27" dur="500"/>
                                        <p:tgtEl>
                                          <p:spTgt spid="1264654">
                                            <p:txEl>
                                              <p:pRg st="2" end="2"/>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1264654">
                                            <p:txEl>
                                              <p:pRg st="3" end="3"/>
                                            </p:txEl>
                                          </p:spTgt>
                                        </p:tgtEl>
                                        <p:attrNameLst>
                                          <p:attrName>style.visibility</p:attrName>
                                        </p:attrNameLst>
                                      </p:cBhvr>
                                      <p:to>
                                        <p:strVal val="visible"/>
                                      </p:to>
                                    </p:set>
                                    <p:animEffect transition="in" filter="wipe(left)">
                                      <p:cBhvr>
                                        <p:cTn id="32" dur="500"/>
                                        <p:tgtEl>
                                          <p:spTgt spid="1264654">
                                            <p:txEl>
                                              <p:pRg st="3" end="3"/>
                                            </p:txEl>
                                          </p:spTgt>
                                        </p:tgtEl>
                                      </p:cBhvr>
                                    </p:animEffect>
                                  </p:childTnLst>
                                </p:cTn>
                              </p:par>
                            </p:childTnLst>
                          </p:cTn>
                        </p:par>
                        <p:par>
                          <p:cTn id="33" fill="hold" nodeType="afterGroup">
                            <p:stCondLst>
                              <p:cond delay="500"/>
                            </p:stCondLst>
                            <p:childTnLst>
                              <p:par>
                                <p:cTn id="34" presetID="1" presetClass="entr" presetSubtype="0" fill="hold" grpId="0" nodeType="afterEffect">
                                  <p:stCondLst>
                                    <p:cond delay="0"/>
                                  </p:stCondLst>
                                  <p:childTnLst>
                                    <p:set>
                                      <p:cBhvr>
                                        <p:cTn id="35" dur="1" fill="hold">
                                          <p:stCondLst>
                                            <p:cond delay="0"/>
                                          </p:stCondLst>
                                        </p:cTn>
                                        <p:tgtEl>
                                          <p:spTgt spid="126465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64645" grpId="0" build="p" autoUpdateAnimBg="0"/>
      <p:bldP spid="1264654" grpId="0" build="p" autoUpdateAnimBg="0"/>
      <p:bldP spid="1264657"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65669" name="Group 5"/>
          <p:cNvGrpSpPr>
            <a:grpSpLocks/>
          </p:cNvGrpSpPr>
          <p:nvPr/>
        </p:nvGrpSpPr>
        <p:grpSpPr bwMode="auto">
          <a:xfrm>
            <a:off x="76200" y="2057400"/>
            <a:ext cx="8915400" cy="822325"/>
            <a:chOff x="0" y="2064"/>
            <a:chExt cx="5616" cy="518"/>
          </a:xfrm>
        </p:grpSpPr>
        <p:sp>
          <p:nvSpPr>
            <p:cNvPr id="1265670" name="Text Box 6"/>
            <p:cNvSpPr txBox="1">
              <a:spLocks noChangeArrowheads="1"/>
            </p:cNvSpPr>
            <p:nvPr/>
          </p:nvSpPr>
          <p:spPr bwMode="auto">
            <a:xfrm>
              <a:off x="0" y="2064"/>
              <a:ext cx="72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Factors of 21</a:t>
              </a:r>
              <a:r>
                <a:rPr lang="en-US" altLang="en-US" i="1">
                  <a:solidFill>
                    <a:schemeClr val="accent2"/>
                  </a:solidFill>
                </a:rPr>
                <a:t>x</a:t>
              </a:r>
              <a:r>
                <a:rPr lang="en-US" altLang="en-US" baseline="30000">
                  <a:solidFill>
                    <a:schemeClr val="accent2"/>
                  </a:solidFill>
                </a:rPr>
                <a:t>2</a:t>
              </a:r>
            </a:p>
          </p:txBody>
        </p:sp>
        <p:sp>
          <p:nvSpPr>
            <p:cNvPr id="1265671" name="Text Box 7"/>
            <p:cNvSpPr txBox="1">
              <a:spLocks noChangeArrowheads="1"/>
            </p:cNvSpPr>
            <p:nvPr/>
          </p:nvSpPr>
          <p:spPr bwMode="auto">
            <a:xfrm>
              <a:off x="1392" y="2064"/>
              <a:ext cx="96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Resulting Binomials</a:t>
              </a:r>
            </a:p>
          </p:txBody>
        </p:sp>
        <p:sp>
          <p:nvSpPr>
            <p:cNvPr id="1265672" name="Text Box 8"/>
            <p:cNvSpPr txBox="1">
              <a:spLocks noChangeArrowheads="1"/>
            </p:cNvSpPr>
            <p:nvPr/>
          </p:nvSpPr>
          <p:spPr bwMode="auto">
            <a:xfrm>
              <a:off x="2304" y="2064"/>
              <a:ext cx="1296"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Outside Terms</a:t>
              </a:r>
            </a:p>
          </p:txBody>
        </p:sp>
        <p:sp>
          <p:nvSpPr>
            <p:cNvPr id="1265673" name="Text Box 9"/>
            <p:cNvSpPr txBox="1">
              <a:spLocks noChangeArrowheads="1"/>
            </p:cNvSpPr>
            <p:nvPr/>
          </p:nvSpPr>
          <p:spPr bwMode="auto">
            <a:xfrm>
              <a:off x="3600" y="2064"/>
              <a:ext cx="1152"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Inside Terms</a:t>
              </a:r>
            </a:p>
          </p:txBody>
        </p:sp>
        <p:sp>
          <p:nvSpPr>
            <p:cNvPr id="1265674" name="Text Box 10"/>
            <p:cNvSpPr txBox="1">
              <a:spLocks noChangeArrowheads="1"/>
            </p:cNvSpPr>
            <p:nvPr/>
          </p:nvSpPr>
          <p:spPr bwMode="auto">
            <a:xfrm>
              <a:off x="4752" y="2064"/>
              <a:ext cx="864"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Sum of Products</a:t>
              </a:r>
            </a:p>
          </p:txBody>
        </p:sp>
        <p:sp>
          <p:nvSpPr>
            <p:cNvPr id="1265675" name="Text Box 11"/>
            <p:cNvSpPr txBox="1">
              <a:spLocks noChangeArrowheads="1"/>
            </p:cNvSpPr>
            <p:nvPr/>
          </p:nvSpPr>
          <p:spPr bwMode="auto">
            <a:xfrm>
              <a:off x="672" y="2064"/>
              <a:ext cx="72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Factors of 10</a:t>
              </a:r>
              <a:endParaRPr lang="en-US" altLang="en-US" baseline="30000">
                <a:solidFill>
                  <a:schemeClr val="accent2"/>
                </a:solidFill>
              </a:endParaRPr>
            </a:p>
          </p:txBody>
        </p:sp>
      </p:grpSp>
      <p:grpSp>
        <p:nvGrpSpPr>
          <p:cNvPr id="1265676" name="Group 12"/>
          <p:cNvGrpSpPr>
            <a:grpSpLocks/>
          </p:cNvGrpSpPr>
          <p:nvPr/>
        </p:nvGrpSpPr>
        <p:grpSpPr bwMode="auto">
          <a:xfrm>
            <a:off x="141288" y="3971925"/>
            <a:ext cx="8915400" cy="381000"/>
            <a:chOff x="41" y="3222"/>
            <a:chExt cx="5616" cy="240"/>
          </a:xfrm>
        </p:grpSpPr>
        <p:sp>
          <p:nvSpPr>
            <p:cNvPr id="1265677" name="Rectangle 13"/>
            <p:cNvSpPr>
              <a:spLocks noChangeArrowheads="1"/>
            </p:cNvSpPr>
            <p:nvPr/>
          </p:nvSpPr>
          <p:spPr bwMode="auto">
            <a:xfrm>
              <a:off x="4945" y="3222"/>
              <a:ext cx="384" cy="240"/>
            </a:xfrm>
            <a:prstGeom prst="rect">
              <a:avLst/>
            </a:prstGeom>
            <a:solidFill>
              <a:srgbClr val="740404">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265678" name="Text Box 14"/>
            <p:cNvSpPr txBox="1">
              <a:spLocks noChangeArrowheads="1"/>
            </p:cNvSpPr>
            <p:nvPr/>
          </p:nvSpPr>
          <p:spPr bwMode="auto">
            <a:xfrm>
              <a:off x="41" y="3222"/>
              <a:ext cx="5616" cy="23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i="1" dirty="0"/>
                <a:t>		  </a:t>
              </a:r>
              <a:r>
                <a:rPr lang="en-US" altLang="en-US" i="1" dirty="0" smtClean="0"/>
                <a:t>	</a:t>
              </a:r>
              <a:r>
                <a:rPr lang="en-US" altLang="en-US" dirty="0" smtClean="0"/>
                <a:t>(</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5</a:t>
              </a:r>
              <a:r>
                <a:rPr lang="en-US" altLang="en-US" dirty="0"/>
                <a:t>)(</a:t>
              </a:r>
              <a:r>
                <a:rPr lang="en-US" altLang="en-US" dirty="0">
                  <a:solidFill>
                    <a:srgbClr val="2563A1"/>
                  </a:solidFill>
                </a:rPr>
                <a:t>7</a:t>
              </a:r>
              <a:r>
                <a:rPr lang="en-US" altLang="en-US" i="1" dirty="0">
                  <a:solidFill>
                    <a:srgbClr val="2563A1"/>
                  </a:solidFill>
                </a:rPr>
                <a:t>x</a:t>
              </a:r>
              <a:r>
                <a:rPr lang="en-US" altLang="en-US" dirty="0"/>
                <a:t> – </a:t>
              </a:r>
              <a:r>
                <a:rPr lang="en-US" altLang="en-US" dirty="0">
                  <a:solidFill>
                    <a:srgbClr val="D02800"/>
                  </a:solidFill>
                </a:rPr>
                <a:t>2</a:t>
              </a:r>
              <a:r>
                <a:rPr lang="en-US" altLang="en-US" dirty="0"/>
                <a:t>) 	</a:t>
              </a:r>
              <a:r>
                <a:rPr lang="en-US" altLang="en-US" dirty="0">
                  <a:solidFill>
                    <a:srgbClr val="D02800"/>
                  </a:solidFill>
                  <a:sym typeface="Symbol" pitchFamily="18" charset="2"/>
                </a:rPr>
                <a:t></a:t>
              </a:r>
              <a:r>
                <a:rPr lang="en-US" altLang="en-US" dirty="0">
                  <a:solidFill>
                    <a:srgbClr val="D02800"/>
                  </a:solidFill>
                </a:rPr>
                <a:t>6</a:t>
              </a:r>
              <a:r>
                <a:rPr lang="en-US" altLang="en-US" i="1" dirty="0">
                  <a:solidFill>
                    <a:srgbClr val="D02800"/>
                  </a:solidFill>
                </a:rPr>
                <a:t>x</a:t>
              </a:r>
              <a:r>
                <a:rPr lang="en-US" altLang="en-US" dirty="0"/>
                <a:t>	 	</a:t>
              </a:r>
              <a:r>
                <a:rPr lang="en-US" altLang="en-US" dirty="0">
                  <a:solidFill>
                    <a:srgbClr val="2563A1"/>
                  </a:solidFill>
                  <a:sym typeface="Symbol" pitchFamily="18" charset="2"/>
                </a:rPr>
                <a:t></a:t>
              </a:r>
              <a:r>
                <a:rPr lang="en-US" altLang="en-US" dirty="0">
                  <a:solidFill>
                    <a:srgbClr val="2563A1"/>
                  </a:solidFill>
                </a:rPr>
                <a:t>35</a:t>
              </a:r>
              <a:r>
                <a:rPr lang="en-US" altLang="en-US" i="1" dirty="0">
                  <a:solidFill>
                    <a:srgbClr val="2563A1"/>
                  </a:solidFill>
                </a:rPr>
                <a:t>x</a:t>
              </a:r>
              <a:r>
                <a:rPr lang="en-US" altLang="en-US" dirty="0"/>
                <a:t>	       </a:t>
              </a:r>
              <a:r>
                <a:rPr lang="en-US" altLang="en-US" dirty="0">
                  <a:sym typeface="Symbol" pitchFamily="18" charset="2"/>
                </a:rPr>
                <a:t></a:t>
              </a:r>
              <a:r>
                <a:rPr lang="en-US" altLang="en-US" dirty="0"/>
                <a:t>41</a:t>
              </a:r>
              <a:r>
                <a:rPr lang="en-US" altLang="en-US" i="1" dirty="0"/>
                <a:t>x</a:t>
              </a:r>
            </a:p>
          </p:txBody>
        </p:sp>
      </p:grpSp>
      <p:sp>
        <p:nvSpPr>
          <p:cNvPr id="1265680" name="Text Box 16"/>
          <p:cNvSpPr txBox="1">
            <a:spLocks noChangeArrowheads="1"/>
          </p:cNvSpPr>
          <p:nvPr/>
        </p:nvSpPr>
        <p:spPr bwMode="auto">
          <a:xfrm>
            <a:off x="152400" y="3048000"/>
            <a:ext cx="8763000" cy="92333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dirty="0"/>
              <a:t>{3</a:t>
            </a:r>
            <a:r>
              <a:rPr lang="en-US" altLang="en-US" i="1" dirty="0"/>
              <a:t>x</a:t>
            </a:r>
            <a:r>
              <a:rPr lang="en-US" altLang="en-US" dirty="0"/>
              <a:t>, 7</a:t>
            </a:r>
            <a:r>
              <a:rPr lang="en-US" altLang="en-US" i="1" dirty="0"/>
              <a:t>x</a:t>
            </a:r>
            <a:r>
              <a:rPr lang="en-US" altLang="en-US" dirty="0" smtClean="0"/>
              <a:t>}	{</a:t>
            </a:r>
            <a:r>
              <a:rPr lang="en-US" altLang="en-US" dirty="0"/>
              <a:t>1, 10</a:t>
            </a:r>
            <a:r>
              <a:rPr lang="en-US" altLang="en-US" dirty="0" smtClean="0"/>
              <a:t>}		(</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1</a:t>
            </a:r>
            <a:r>
              <a:rPr lang="en-US" altLang="en-US" dirty="0"/>
              <a:t>)(</a:t>
            </a:r>
            <a:r>
              <a:rPr lang="en-US" altLang="en-US" dirty="0">
                <a:solidFill>
                  <a:srgbClr val="2563A1"/>
                </a:solidFill>
              </a:rPr>
              <a:t>7</a:t>
            </a:r>
            <a:r>
              <a:rPr lang="en-US" altLang="en-US" i="1" dirty="0">
                <a:solidFill>
                  <a:srgbClr val="2563A1"/>
                </a:solidFill>
              </a:rPr>
              <a:t>x</a:t>
            </a:r>
            <a:r>
              <a:rPr lang="en-US" altLang="en-US" dirty="0"/>
              <a:t> – </a:t>
            </a:r>
            <a:r>
              <a:rPr lang="en-US" altLang="en-US" dirty="0">
                <a:solidFill>
                  <a:srgbClr val="D02800"/>
                </a:solidFill>
              </a:rPr>
              <a:t>10</a:t>
            </a:r>
            <a:r>
              <a:rPr lang="en-US" altLang="en-US" dirty="0"/>
              <a:t>)      </a:t>
            </a:r>
            <a:r>
              <a:rPr lang="en-US" altLang="en-US" dirty="0">
                <a:solidFill>
                  <a:srgbClr val="D02800"/>
                </a:solidFill>
                <a:sym typeface="Symbol" pitchFamily="18" charset="2"/>
              </a:rPr>
              <a:t></a:t>
            </a:r>
            <a:r>
              <a:rPr lang="en-US" altLang="en-US" dirty="0">
                <a:solidFill>
                  <a:srgbClr val="D02800"/>
                </a:solidFill>
              </a:rPr>
              <a:t>30</a:t>
            </a:r>
            <a:r>
              <a:rPr lang="en-US" altLang="en-US" i="1" dirty="0">
                <a:solidFill>
                  <a:srgbClr val="D02800"/>
                </a:solidFill>
              </a:rPr>
              <a:t>x</a:t>
            </a:r>
            <a:r>
              <a:rPr lang="en-US" altLang="en-US" dirty="0"/>
              <a:t>	           </a:t>
            </a:r>
            <a:r>
              <a:rPr lang="en-US" altLang="en-US" dirty="0">
                <a:solidFill>
                  <a:srgbClr val="2563A1"/>
                </a:solidFill>
              </a:rPr>
              <a:t>  </a:t>
            </a:r>
            <a:r>
              <a:rPr lang="en-US" altLang="en-US" dirty="0">
                <a:solidFill>
                  <a:srgbClr val="2563A1"/>
                </a:solidFill>
                <a:sym typeface="Symbol" pitchFamily="18" charset="2"/>
              </a:rPr>
              <a:t></a:t>
            </a:r>
            <a:r>
              <a:rPr lang="en-US" altLang="en-US" dirty="0">
                <a:solidFill>
                  <a:srgbClr val="2563A1"/>
                </a:solidFill>
              </a:rPr>
              <a:t>7</a:t>
            </a:r>
            <a:r>
              <a:rPr lang="en-US" altLang="en-US" i="1" dirty="0">
                <a:solidFill>
                  <a:srgbClr val="2563A1"/>
                </a:solidFill>
              </a:rPr>
              <a:t>x</a:t>
            </a:r>
            <a:r>
              <a:rPr lang="en-US" altLang="en-US" dirty="0"/>
              <a:t>	       </a:t>
            </a:r>
            <a:r>
              <a:rPr lang="en-US" altLang="en-US" dirty="0">
                <a:sym typeface="Symbol" pitchFamily="18" charset="2"/>
              </a:rPr>
              <a:t></a:t>
            </a:r>
            <a:r>
              <a:rPr lang="en-US" altLang="en-US" dirty="0"/>
              <a:t>37</a:t>
            </a:r>
            <a:r>
              <a:rPr lang="en-US" altLang="en-US" i="1" dirty="0"/>
              <a:t>x</a:t>
            </a:r>
          </a:p>
          <a:p>
            <a:r>
              <a:rPr lang="en-US" altLang="en-US" dirty="0"/>
              <a:t>		</a:t>
            </a:r>
            <a:r>
              <a:rPr lang="en-US" altLang="en-US" dirty="0" smtClean="0"/>
              <a:t>	 </a:t>
            </a:r>
            <a:r>
              <a:rPr lang="en-US" altLang="en-US" dirty="0"/>
              <a:t>(</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10</a:t>
            </a:r>
            <a:r>
              <a:rPr lang="en-US" altLang="en-US" dirty="0"/>
              <a:t>)(</a:t>
            </a:r>
            <a:r>
              <a:rPr lang="en-US" altLang="en-US" dirty="0">
                <a:solidFill>
                  <a:srgbClr val="2563A1"/>
                </a:solidFill>
              </a:rPr>
              <a:t>7</a:t>
            </a:r>
            <a:r>
              <a:rPr lang="en-US" altLang="en-US" i="1" dirty="0">
                <a:solidFill>
                  <a:srgbClr val="2563A1"/>
                </a:solidFill>
              </a:rPr>
              <a:t>x</a:t>
            </a:r>
            <a:r>
              <a:rPr lang="en-US" altLang="en-US" dirty="0"/>
              <a:t> – </a:t>
            </a:r>
            <a:r>
              <a:rPr lang="en-US" altLang="en-US" dirty="0">
                <a:solidFill>
                  <a:srgbClr val="D02800"/>
                </a:solidFill>
              </a:rPr>
              <a:t>1</a:t>
            </a:r>
            <a:r>
              <a:rPr lang="en-US" altLang="en-US" dirty="0"/>
              <a:t>)        </a:t>
            </a:r>
            <a:r>
              <a:rPr lang="en-US" altLang="en-US" dirty="0">
                <a:solidFill>
                  <a:srgbClr val="D02800"/>
                </a:solidFill>
                <a:sym typeface="Symbol" pitchFamily="18" charset="2"/>
              </a:rPr>
              <a:t></a:t>
            </a:r>
            <a:r>
              <a:rPr lang="en-US" altLang="en-US" dirty="0">
                <a:solidFill>
                  <a:srgbClr val="D02800"/>
                </a:solidFill>
              </a:rPr>
              <a:t>3</a:t>
            </a:r>
            <a:r>
              <a:rPr lang="en-US" altLang="en-US" i="1" dirty="0">
                <a:solidFill>
                  <a:srgbClr val="D02800"/>
                </a:solidFill>
              </a:rPr>
              <a:t>x</a:t>
            </a:r>
            <a:r>
              <a:rPr lang="en-US" altLang="en-US" dirty="0"/>
              <a:t>	 	</a:t>
            </a:r>
            <a:r>
              <a:rPr lang="en-US" altLang="en-US" dirty="0">
                <a:solidFill>
                  <a:srgbClr val="2563A1"/>
                </a:solidFill>
                <a:sym typeface="Symbol" pitchFamily="18" charset="2"/>
              </a:rPr>
              <a:t></a:t>
            </a:r>
            <a:r>
              <a:rPr lang="en-US" altLang="en-US" dirty="0">
                <a:solidFill>
                  <a:srgbClr val="2563A1"/>
                </a:solidFill>
              </a:rPr>
              <a:t>70</a:t>
            </a:r>
            <a:r>
              <a:rPr lang="en-US" altLang="en-US" i="1" dirty="0">
                <a:solidFill>
                  <a:srgbClr val="2563A1"/>
                </a:solidFill>
              </a:rPr>
              <a:t>x</a:t>
            </a:r>
            <a:r>
              <a:rPr lang="en-US" altLang="en-US" dirty="0"/>
              <a:t>	       </a:t>
            </a:r>
            <a:r>
              <a:rPr lang="en-US" altLang="en-US" dirty="0">
                <a:sym typeface="Symbol" pitchFamily="18" charset="2"/>
              </a:rPr>
              <a:t></a:t>
            </a:r>
            <a:r>
              <a:rPr lang="en-US" altLang="en-US" dirty="0"/>
              <a:t>73</a:t>
            </a:r>
            <a:r>
              <a:rPr lang="en-US" altLang="en-US" i="1" dirty="0"/>
              <a:t>x</a:t>
            </a:r>
          </a:p>
          <a:p>
            <a:r>
              <a:rPr lang="en-US" altLang="en-US" dirty="0"/>
              <a:t>{3</a:t>
            </a:r>
            <a:r>
              <a:rPr lang="en-US" altLang="en-US" i="1" dirty="0"/>
              <a:t>x</a:t>
            </a:r>
            <a:r>
              <a:rPr lang="en-US" altLang="en-US" dirty="0"/>
              <a:t>, 7</a:t>
            </a:r>
            <a:r>
              <a:rPr lang="en-US" altLang="en-US" i="1" dirty="0"/>
              <a:t>x</a:t>
            </a:r>
            <a:r>
              <a:rPr lang="en-US" altLang="en-US" dirty="0" smtClean="0"/>
              <a:t>}	 </a:t>
            </a:r>
            <a:r>
              <a:rPr lang="en-US" altLang="en-US" dirty="0"/>
              <a:t>{2, 5}  </a:t>
            </a:r>
            <a:r>
              <a:rPr lang="en-US" altLang="en-US" dirty="0" smtClean="0"/>
              <a:t>		(</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2</a:t>
            </a:r>
            <a:r>
              <a:rPr lang="en-US" altLang="en-US" dirty="0"/>
              <a:t>)(</a:t>
            </a:r>
            <a:r>
              <a:rPr lang="en-US" altLang="en-US" dirty="0">
                <a:solidFill>
                  <a:srgbClr val="2563A1"/>
                </a:solidFill>
              </a:rPr>
              <a:t>7</a:t>
            </a:r>
            <a:r>
              <a:rPr lang="en-US" altLang="en-US" i="1" dirty="0">
                <a:solidFill>
                  <a:srgbClr val="2563A1"/>
                </a:solidFill>
              </a:rPr>
              <a:t>x</a:t>
            </a:r>
            <a:r>
              <a:rPr lang="en-US" altLang="en-US" dirty="0"/>
              <a:t> – </a:t>
            </a:r>
            <a:r>
              <a:rPr lang="en-US" altLang="en-US" dirty="0">
                <a:solidFill>
                  <a:srgbClr val="D02800"/>
                </a:solidFill>
              </a:rPr>
              <a:t>5</a:t>
            </a:r>
            <a:r>
              <a:rPr lang="en-US" altLang="en-US" dirty="0"/>
              <a:t>)       </a:t>
            </a:r>
            <a:r>
              <a:rPr lang="en-US" altLang="en-US" dirty="0">
                <a:solidFill>
                  <a:srgbClr val="D02800"/>
                </a:solidFill>
                <a:sym typeface="Symbol" pitchFamily="18" charset="2"/>
              </a:rPr>
              <a:t></a:t>
            </a:r>
            <a:r>
              <a:rPr lang="en-US" altLang="en-US" dirty="0">
                <a:solidFill>
                  <a:srgbClr val="D02800"/>
                </a:solidFill>
              </a:rPr>
              <a:t>15</a:t>
            </a:r>
            <a:r>
              <a:rPr lang="en-US" altLang="en-US" i="1" dirty="0">
                <a:solidFill>
                  <a:srgbClr val="D02800"/>
                </a:solidFill>
              </a:rPr>
              <a:t>x</a:t>
            </a:r>
            <a:r>
              <a:rPr lang="en-US" altLang="en-US" dirty="0"/>
              <a:t>	 	</a:t>
            </a:r>
            <a:r>
              <a:rPr lang="en-US" altLang="en-US" dirty="0">
                <a:solidFill>
                  <a:srgbClr val="2563A1"/>
                </a:solidFill>
                <a:sym typeface="Symbol" pitchFamily="18" charset="2"/>
              </a:rPr>
              <a:t></a:t>
            </a:r>
            <a:r>
              <a:rPr lang="en-US" altLang="en-US" dirty="0">
                <a:solidFill>
                  <a:srgbClr val="2563A1"/>
                </a:solidFill>
              </a:rPr>
              <a:t>14</a:t>
            </a:r>
            <a:r>
              <a:rPr lang="en-US" altLang="en-US" i="1" dirty="0">
                <a:solidFill>
                  <a:srgbClr val="2563A1"/>
                </a:solidFill>
              </a:rPr>
              <a:t>x</a:t>
            </a:r>
            <a:r>
              <a:rPr lang="en-US" altLang="en-US" dirty="0"/>
              <a:t>	       </a:t>
            </a:r>
            <a:r>
              <a:rPr lang="en-US" altLang="en-US" dirty="0">
                <a:sym typeface="Symbol" pitchFamily="18" charset="2"/>
              </a:rPr>
              <a:t></a:t>
            </a:r>
            <a:r>
              <a:rPr lang="en-US" altLang="en-US" dirty="0"/>
              <a:t>29</a:t>
            </a:r>
            <a:r>
              <a:rPr lang="en-US" altLang="en-US" i="1" dirty="0"/>
              <a:t>x</a:t>
            </a:r>
          </a:p>
        </p:txBody>
      </p:sp>
      <p:sp>
        <p:nvSpPr>
          <p:cNvPr id="1265681" name="Rectangle 17"/>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65682" name="Text Box 18"/>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
        <p:nvSpPr>
          <p:cNvPr id="1265683" name="Rectangle 19"/>
          <p:cNvSpPr>
            <a:spLocks noChangeArrowheads="1"/>
          </p:cNvSpPr>
          <p:nvPr/>
        </p:nvSpPr>
        <p:spPr bwMode="auto">
          <a:xfrm>
            <a:off x="7467600" y="6019800"/>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4096064842"/>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nodeType="clickEffect">
                                  <p:stCondLst>
                                    <p:cond delay="0"/>
                                  </p:stCondLst>
                                  <p:childTnLst>
                                    <p:set>
                                      <p:cBhvr>
                                        <p:cTn id="6" dur="1" fill="hold">
                                          <p:stCondLst>
                                            <p:cond delay="0"/>
                                          </p:stCondLst>
                                        </p:cTn>
                                        <p:tgtEl>
                                          <p:spTgt spid="1265669"/>
                                        </p:tgtEl>
                                        <p:attrNameLst>
                                          <p:attrName>style.visibility</p:attrName>
                                        </p:attrNameLst>
                                      </p:cBhvr>
                                      <p:to>
                                        <p:strVal val="visible"/>
                                      </p:to>
                                    </p:set>
                                    <p:animEffect transition="in" filter="wipe(left)">
                                      <p:cBhvr>
                                        <p:cTn id="7" dur="500"/>
                                        <p:tgtEl>
                                          <p:spTgt spid="1265669"/>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65680">
                                            <p:txEl>
                                              <p:pRg st="0" end="0"/>
                                            </p:txEl>
                                          </p:spTgt>
                                        </p:tgtEl>
                                        <p:attrNameLst>
                                          <p:attrName>style.visibility</p:attrName>
                                        </p:attrNameLst>
                                      </p:cBhvr>
                                      <p:to>
                                        <p:strVal val="visible"/>
                                      </p:to>
                                    </p:set>
                                    <p:animEffect transition="in" filter="wipe(left)">
                                      <p:cBhvr>
                                        <p:cTn id="12" dur="500"/>
                                        <p:tgtEl>
                                          <p:spTgt spid="1265680">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65680">
                                            <p:txEl>
                                              <p:pRg st="1" end="1"/>
                                            </p:txEl>
                                          </p:spTgt>
                                        </p:tgtEl>
                                        <p:attrNameLst>
                                          <p:attrName>style.visibility</p:attrName>
                                        </p:attrNameLst>
                                      </p:cBhvr>
                                      <p:to>
                                        <p:strVal val="visible"/>
                                      </p:to>
                                    </p:set>
                                    <p:animEffect transition="in" filter="wipe(left)">
                                      <p:cBhvr>
                                        <p:cTn id="17" dur="500"/>
                                        <p:tgtEl>
                                          <p:spTgt spid="1265680">
                                            <p:txEl>
                                              <p:pRg st="1" end="1"/>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65680">
                                            <p:txEl>
                                              <p:pRg st="2" end="2"/>
                                            </p:txEl>
                                          </p:spTgt>
                                        </p:tgtEl>
                                        <p:attrNameLst>
                                          <p:attrName>style.visibility</p:attrName>
                                        </p:attrNameLst>
                                      </p:cBhvr>
                                      <p:to>
                                        <p:strVal val="visible"/>
                                      </p:to>
                                    </p:set>
                                    <p:animEffect transition="in" filter="wipe(left)">
                                      <p:cBhvr>
                                        <p:cTn id="22" dur="500"/>
                                        <p:tgtEl>
                                          <p:spTgt spid="1265680">
                                            <p:txEl>
                                              <p:pRg st="2" end="2"/>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nodeType="clickEffect">
                                  <p:stCondLst>
                                    <p:cond delay="0"/>
                                  </p:stCondLst>
                                  <p:childTnLst>
                                    <p:set>
                                      <p:cBhvr>
                                        <p:cTn id="26" dur="1" fill="hold">
                                          <p:stCondLst>
                                            <p:cond delay="0"/>
                                          </p:stCondLst>
                                        </p:cTn>
                                        <p:tgtEl>
                                          <p:spTgt spid="1265676"/>
                                        </p:tgtEl>
                                        <p:attrNameLst>
                                          <p:attrName>style.visibility</p:attrName>
                                        </p:attrNameLst>
                                      </p:cBhvr>
                                      <p:to>
                                        <p:strVal val="visible"/>
                                      </p:to>
                                    </p:set>
                                    <p:animEffect transition="in" filter="wipe(left)">
                                      <p:cBhvr>
                                        <p:cTn id="27" dur="500"/>
                                        <p:tgtEl>
                                          <p:spTgt spid="1265676"/>
                                        </p:tgtEl>
                                      </p:cBhvr>
                                    </p:animEffect>
                                  </p:childTnLst>
                                </p:cTn>
                              </p:par>
                            </p:childTnLst>
                          </p:cTn>
                        </p:par>
                        <p:par>
                          <p:cTn id="28" fill="hold" nodeType="afterGroup">
                            <p:stCondLst>
                              <p:cond delay="500"/>
                            </p:stCondLst>
                            <p:childTnLst>
                              <p:par>
                                <p:cTn id="29" presetID="1" presetClass="entr" presetSubtype="0" fill="hold" grpId="0" nodeType="afterEffect">
                                  <p:stCondLst>
                                    <p:cond delay="0"/>
                                  </p:stCondLst>
                                  <p:childTnLst>
                                    <p:set>
                                      <p:cBhvr>
                                        <p:cTn id="30" dur="1" fill="hold">
                                          <p:stCondLst>
                                            <p:cond delay="0"/>
                                          </p:stCondLst>
                                        </p:cTn>
                                        <p:tgtEl>
                                          <p:spTgt spid="126568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65680" grpId="0" build="p" autoUpdateAnimBg="0"/>
      <p:bldP spid="1265683"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6693" name="Text Box 5"/>
          <p:cNvSpPr txBox="1">
            <a:spLocks noChangeArrowheads="1"/>
          </p:cNvSpPr>
          <p:nvPr/>
        </p:nvSpPr>
        <p:spPr bwMode="auto">
          <a:xfrm>
            <a:off x="228600" y="1981200"/>
            <a:ext cx="85344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800"/>
              <a:t>Check the resulting factorization using the FOIL method.</a:t>
            </a:r>
          </a:p>
        </p:txBody>
      </p:sp>
      <p:sp>
        <p:nvSpPr>
          <p:cNvPr id="1266694" name="Text Box 6"/>
          <p:cNvSpPr txBox="1">
            <a:spLocks noChangeArrowheads="1"/>
          </p:cNvSpPr>
          <p:nvPr/>
        </p:nvSpPr>
        <p:spPr bwMode="auto">
          <a:xfrm>
            <a:off x="685800" y="3092450"/>
            <a:ext cx="27432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(3</a:t>
            </a:r>
            <a:r>
              <a:rPr lang="en-US" altLang="en-US" sz="2800" i="1"/>
              <a:t>x – </a:t>
            </a:r>
            <a:r>
              <a:rPr lang="en-US" altLang="en-US" sz="2800"/>
              <a:t>5)(7</a:t>
            </a:r>
            <a:r>
              <a:rPr lang="en-US" altLang="en-US" sz="2800" i="1"/>
              <a:t>x</a:t>
            </a:r>
            <a:r>
              <a:rPr lang="en-US" altLang="en-US" sz="2800"/>
              <a:t> – 2)</a:t>
            </a:r>
            <a:r>
              <a:rPr lang="en-US" altLang="en-US"/>
              <a:t> </a:t>
            </a:r>
            <a:r>
              <a:rPr lang="en-US" altLang="en-US" sz="2800"/>
              <a:t>=</a:t>
            </a:r>
          </a:p>
        </p:txBody>
      </p:sp>
      <p:sp>
        <p:nvSpPr>
          <p:cNvPr id="1266695" name="Text Box 7"/>
          <p:cNvSpPr txBox="1">
            <a:spLocks noChangeArrowheads="1"/>
          </p:cNvSpPr>
          <p:nvPr/>
        </p:nvSpPr>
        <p:spPr bwMode="auto">
          <a:xfrm>
            <a:off x="2971800" y="3778250"/>
            <a:ext cx="3657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i="1"/>
              <a:t>= </a:t>
            </a:r>
            <a:r>
              <a:rPr lang="en-US" altLang="en-US" sz="2800"/>
              <a:t>21</a:t>
            </a:r>
            <a:r>
              <a:rPr lang="en-US" altLang="en-US" sz="2800" i="1"/>
              <a:t>x</a:t>
            </a:r>
            <a:r>
              <a:rPr lang="en-US" altLang="en-US" sz="2800" baseline="30000"/>
              <a:t>2</a:t>
            </a:r>
            <a:r>
              <a:rPr lang="en-US" altLang="en-US" sz="2800"/>
              <a:t> – 6</a:t>
            </a:r>
            <a:r>
              <a:rPr lang="en-US" altLang="en-US" sz="2800" i="1"/>
              <a:t>x</a:t>
            </a:r>
            <a:r>
              <a:rPr lang="en-US" altLang="en-US" sz="2800"/>
              <a:t> – 35</a:t>
            </a:r>
            <a:r>
              <a:rPr lang="en-US" altLang="en-US" sz="2800" i="1"/>
              <a:t>x</a:t>
            </a:r>
            <a:r>
              <a:rPr lang="en-US" altLang="en-US" sz="2800"/>
              <a:t> + 10</a:t>
            </a:r>
            <a:endParaRPr lang="en-US" altLang="en-US"/>
          </a:p>
        </p:txBody>
      </p:sp>
      <p:grpSp>
        <p:nvGrpSpPr>
          <p:cNvPr id="1266696" name="Group 8"/>
          <p:cNvGrpSpPr>
            <a:grpSpLocks/>
          </p:cNvGrpSpPr>
          <p:nvPr/>
        </p:nvGrpSpPr>
        <p:grpSpPr bwMode="auto">
          <a:xfrm>
            <a:off x="3505200" y="2711450"/>
            <a:ext cx="4648200" cy="900113"/>
            <a:chOff x="2208" y="1488"/>
            <a:chExt cx="2928" cy="567"/>
          </a:xfrm>
        </p:grpSpPr>
        <p:grpSp>
          <p:nvGrpSpPr>
            <p:cNvPr id="1266697" name="Group 9"/>
            <p:cNvGrpSpPr>
              <a:grpSpLocks/>
            </p:cNvGrpSpPr>
            <p:nvPr/>
          </p:nvGrpSpPr>
          <p:grpSpPr bwMode="auto">
            <a:xfrm>
              <a:off x="2208" y="1488"/>
              <a:ext cx="720" cy="567"/>
              <a:chOff x="2208" y="1392"/>
              <a:chExt cx="720" cy="567"/>
            </a:xfrm>
          </p:grpSpPr>
          <p:sp>
            <p:nvSpPr>
              <p:cNvPr id="1266698" name="Text Box 10"/>
              <p:cNvSpPr txBox="1">
                <a:spLocks noChangeArrowheads="1"/>
              </p:cNvSpPr>
              <p:nvPr/>
            </p:nvSpPr>
            <p:spPr bwMode="auto">
              <a:xfrm>
                <a:off x="2208" y="1632"/>
                <a:ext cx="720"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3</a:t>
                </a:r>
                <a:r>
                  <a:rPr lang="en-US" altLang="en-US" sz="2800" i="1"/>
                  <a:t>x</a:t>
                </a:r>
                <a:r>
                  <a:rPr lang="en-US" altLang="en-US" sz="2800"/>
                  <a:t>(7</a:t>
                </a:r>
                <a:r>
                  <a:rPr lang="en-US" altLang="en-US" sz="2800" i="1"/>
                  <a:t>x)</a:t>
                </a:r>
                <a:endParaRPr lang="en-US" altLang="en-US" sz="2800" baseline="30000"/>
              </a:p>
            </p:txBody>
          </p:sp>
          <p:sp>
            <p:nvSpPr>
              <p:cNvPr id="1266699" name="Text Box 11"/>
              <p:cNvSpPr txBox="1">
                <a:spLocks noChangeArrowheads="1"/>
              </p:cNvSpPr>
              <p:nvPr/>
            </p:nvSpPr>
            <p:spPr bwMode="auto">
              <a:xfrm>
                <a:off x="2400"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F</a:t>
                </a:r>
              </a:p>
            </p:txBody>
          </p:sp>
        </p:grpSp>
        <p:grpSp>
          <p:nvGrpSpPr>
            <p:cNvPr id="1266700" name="Group 12"/>
            <p:cNvGrpSpPr>
              <a:grpSpLocks/>
            </p:cNvGrpSpPr>
            <p:nvPr/>
          </p:nvGrpSpPr>
          <p:grpSpPr bwMode="auto">
            <a:xfrm>
              <a:off x="2880" y="1488"/>
              <a:ext cx="912" cy="567"/>
              <a:chOff x="2880" y="1392"/>
              <a:chExt cx="912" cy="567"/>
            </a:xfrm>
          </p:grpSpPr>
          <p:sp>
            <p:nvSpPr>
              <p:cNvPr id="1266701" name="Text Box 13"/>
              <p:cNvSpPr txBox="1">
                <a:spLocks noChangeArrowheads="1"/>
              </p:cNvSpPr>
              <p:nvPr/>
            </p:nvSpPr>
            <p:spPr bwMode="auto">
              <a:xfrm>
                <a:off x="2880" y="1632"/>
                <a:ext cx="912"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+ 3</a:t>
                </a:r>
                <a:r>
                  <a:rPr lang="en-US" altLang="en-US" sz="2800" i="1"/>
                  <a:t>x</a:t>
                </a:r>
                <a:r>
                  <a:rPr lang="en-US" altLang="en-US" sz="2800"/>
                  <a:t>(-2)</a:t>
                </a:r>
                <a:endParaRPr lang="en-US" altLang="en-US"/>
              </a:p>
            </p:txBody>
          </p:sp>
          <p:sp>
            <p:nvSpPr>
              <p:cNvPr id="1266702" name="Text Box 14"/>
              <p:cNvSpPr txBox="1">
                <a:spLocks noChangeArrowheads="1"/>
              </p:cNvSpPr>
              <p:nvPr/>
            </p:nvSpPr>
            <p:spPr bwMode="auto">
              <a:xfrm>
                <a:off x="3216"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O</a:t>
                </a:r>
              </a:p>
            </p:txBody>
          </p:sp>
        </p:grpSp>
        <p:grpSp>
          <p:nvGrpSpPr>
            <p:cNvPr id="1266703" name="Group 15"/>
            <p:cNvGrpSpPr>
              <a:grpSpLocks/>
            </p:cNvGrpSpPr>
            <p:nvPr/>
          </p:nvGrpSpPr>
          <p:grpSpPr bwMode="auto">
            <a:xfrm>
              <a:off x="3648" y="1488"/>
              <a:ext cx="816" cy="567"/>
              <a:chOff x="3648" y="1488"/>
              <a:chExt cx="816" cy="567"/>
            </a:xfrm>
          </p:grpSpPr>
          <p:sp>
            <p:nvSpPr>
              <p:cNvPr id="1266704" name="Text Box 16"/>
              <p:cNvSpPr txBox="1">
                <a:spLocks noChangeArrowheads="1"/>
              </p:cNvSpPr>
              <p:nvPr/>
            </p:nvSpPr>
            <p:spPr bwMode="auto">
              <a:xfrm>
                <a:off x="3648" y="1728"/>
                <a:ext cx="816"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- 5(7</a:t>
                </a:r>
                <a:r>
                  <a:rPr lang="en-US" altLang="en-US" sz="2800" i="1"/>
                  <a:t>x</a:t>
                </a:r>
                <a:r>
                  <a:rPr lang="en-US" altLang="en-US" sz="2800"/>
                  <a:t>)</a:t>
                </a:r>
                <a:endParaRPr lang="en-US" altLang="en-US"/>
              </a:p>
            </p:txBody>
          </p:sp>
          <p:sp>
            <p:nvSpPr>
              <p:cNvPr id="1266705" name="Text Box 17"/>
              <p:cNvSpPr txBox="1">
                <a:spLocks noChangeArrowheads="1"/>
              </p:cNvSpPr>
              <p:nvPr/>
            </p:nvSpPr>
            <p:spPr bwMode="auto">
              <a:xfrm>
                <a:off x="4032" y="1488"/>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I</a:t>
                </a:r>
              </a:p>
            </p:txBody>
          </p:sp>
        </p:grpSp>
        <p:grpSp>
          <p:nvGrpSpPr>
            <p:cNvPr id="1266706" name="Group 18"/>
            <p:cNvGrpSpPr>
              <a:grpSpLocks/>
            </p:cNvGrpSpPr>
            <p:nvPr/>
          </p:nvGrpSpPr>
          <p:grpSpPr bwMode="auto">
            <a:xfrm>
              <a:off x="4416" y="1488"/>
              <a:ext cx="720" cy="567"/>
              <a:chOff x="4416" y="1392"/>
              <a:chExt cx="720" cy="567"/>
            </a:xfrm>
          </p:grpSpPr>
          <p:sp>
            <p:nvSpPr>
              <p:cNvPr id="1266707" name="Text Box 19"/>
              <p:cNvSpPr txBox="1">
                <a:spLocks noChangeArrowheads="1"/>
              </p:cNvSpPr>
              <p:nvPr/>
            </p:nvSpPr>
            <p:spPr bwMode="auto">
              <a:xfrm>
                <a:off x="4416" y="1632"/>
                <a:ext cx="720"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- 5(-2)</a:t>
                </a:r>
                <a:endParaRPr lang="en-US" altLang="en-US"/>
              </a:p>
            </p:txBody>
          </p:sp>
          <p:sp>
            <p:nvSpPr>
              <p:cNvPr id="1266708" name="Text Box 20"/>
              <p:cNvSpPr txBox="1">
                <a:spLocks noChangeArrowheads="1"/>
              </p:cNvSpPr>
              <p:nvPr/>
            </p:nvSpPr>
            <p:spPr bwMode="auto">
              <a:xfrm>
                <a:off x="4704"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L</a:t>
                </a:r>
              </a:p>
            </p:txBody>
          </p:sp>
        </p:grpSp>
      </p:grpSp>
      <p:sp>
        <p:nvSpPr>
          <p:cNvPr id="1266709" name="Text Box 21"/>
          <p:cNvSpPr txBox="1">
            <a:spLocks noChangeArrowheads="1"/>
          </p:cNvSpPr>
          <p:nvPr/>
        </p:nvSpPr>
        <p:spPr bwMode="auto">
          <a:xfrm>
            <a:off x="2971800" y="4387850"/>
            <a:ext cx="3657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i="1"/>
              <a:t>= </a:t>
            </a:r>
            <a:r>
              <a:rPr lang="en-US" altLang="en-US" sz="2800"/>
              <a:t>21</a:t>
            </a:r>
            <a:r>
              <a:rPr lang="en-US" altLang="en-US" sz="2800" i="1"/>
              <a:t>x</a:t>
            </a:r>
            <a:r>
              <a:rPr lang="en-US" altLang="en-US" sz="2800" baseline="30000"/>
              <a:t>2</a:t>
            </a:r>
            <a:r>
              <a:rPr lang="en-US" altLang="en-US" sz="2800"/>
              <a:t> – 41</a:t>
            </a:r>
            <a:r>
              <a:rPr lang="en-US" altLang="en-US" sz="2800" i="1"/>
              <a:t>x</a:t>
            </a:r>
            <a:r>
              <a:rPr lang="en-US" altLang="en-US" sz="2800"/>
              <a:t> + 10</a:t>
            </a:r>
          </a:p>
        </p:txBody>
      </p:sp>
      <p:sp>
        <p:nvSpPr>
          <p:cNvPr id="1266710" name="Text Box 22"/>
          <p:cNvSpPr txBox="1">
            <a:spLocks noChangeArrowheads="1"/>
          </p:cNvSpPr>
          <p:nvPr/>
        </p:nvSpPr>
        <p:spPr bwMode="auto">
          <a:xfrm>
            <a:off x="381000" y="5378450"/>
            <a:ext cx="8382000" cy="9461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So our final answer when asked to factor 21</a:t>
            </a:r>
            <a:r>
              <a:rPr lang="en-US" altLang="en-US" sz="2800" i="1"/>
              <a:t>x</a:t>
            </a:r>
            <a:r>
              <a:rPr lang="en-US" altLang="en-US" sz="2800" baseline="30000"/>
              <a:t>2</a:t>
            </a:r>
            <a:r>
              <a:rPr lang="en-US" altLang="en-US" sz="2800"/>
              <a:t> – 41</a:t>
            </a:r>
            <a:r>
              <a:rPr lang="en-US" altLang="en-US" sz="2800" i="1"/>
              <a:t>x</a:t>
            </a:r>
            <a:r>
              <a:rPr lang="en-US" altLang="en-US" sz="2800"/>
              <a:t> + 10 will be (3</a:t>
            </a:r>
            <a:r>
              <a:rPr lang="en-US" altLang="en-US" sz="2800" i="1"/>
              <a:t>x – </a:t>
            </a:r>
            <a:r>
              <a:rPr lang="en-US" altLang="en-US" sz="2800"/>
              <a:t>5)(7</a:t>
            </a:r>
            <a:r>
              <a:rPr lang="en-US" altLang="en-US" sz="2800" i="1"/>
              <a:t>x</a:t>
            </a:r>
            <a:r>
              <a:rPr lang="en-US" altLang="en-US" sz="2800"/>
              <a:t> – 2).</a:t>
            </a:r>
          </a:p>
        </p:txBody>
      </p:sp>
      <p:sp>
        <p:nvSpPr>
          <p:cNvPr id="1266711" name="Rectangle 23"/>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66712" name="Text Box 24"/>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Tree>
    <p:extLst>
      <p:ext uri="{BB962C8B-B14F-4D97-AF65-F5344CB8AC3E}">
        <p14:creationId xmlns:p14="http://schemas.microsoft.com/office/powerpoint/2010/main" val="3472181153"/>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66693">
                                            <p:txEl>
                                              <p:pRg st="0" end="0"/>
                                            </p:txEl>
                                          </p:spTgt>
                                        </p:tgtEl>
                                        <p:attrNameLst>
                                          <p:attrName>style.visibility</p:attrName>
                                        </p:attrNameLst>
                                      </p:cBhvr>
                                      <p:to>
                                        <p:strVal val="visible"/>
                                      </p:to>
                                    </p:set>
                                    <p:animEffect transition="in" filter="wipe(left)">
                                      <p:cBhvr>
                                        <p:cTn id="7" dur="500"/>
                                        <p:tgtEl>
                                          <p:spTgt spid="1266693">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66694">
                                            <p:txEl>
                                              <p:pRg st="0" end="0"/>
                                            </p:txEl>
                                          </p:spTgt>
                                        </p:tgtEl>
                                        <p:attrNameLst>
                                          <p:attrName>style.visibility</p:attrName>
                                        </p:attrNameLst>
                                      </p:cBhvr>
                                      <p:to>
                                        <p:strVal val="visible"/>
                                      </p:to>
                                    </p:set>
                                    <p:animEffect transition="in" filter="wipe(left)">
                                      <p:cBhvr>
                                        <p:cTn id="12" dur="500"/>
                                        <p:tgtEl>
                                          <p:spTgt spid="1266694">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nodeType="clickEffect">
                                  <p:stCondLst>
                                    <p:cond delay="0"/>
                                  </p:stCondLst>
                                  <p:childTnLst>
                                    <p:set>
                                      <p:cBhvr>
                                        <p:cTn id="16" dur="1" fill="hold">
                                          <p:stCondLst>
                                            <p:cond delay="0"/>
                                          </p:stCondLst>
                                        </p:cTn>
                                        <p:tgtEl>
                                          <p:spTgt spid="1266696"/>
                                        </p:tgtEl>
                                        <p:attrNameLst>
                                          <p:attrName>style.visibility</p:attrName>
                                        </p:attrNameLst>
                                      </p:cBhvr>
                                      <p:to>
                                        <p:strVal val="visible"/>
                                      </p:to>
                                    </p:set>
                                    <p:animEffect transition="in" filter="wipe(left)">
                                      <p:cBhvr>
                                        <p:cTn id="17" dur="500"/>
                                        <p:tgtEl>
                                          <p:spTgt spid="1266696"/>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66695">
                                            <p:txEl>
                                              <p:pRg st="0" end="0"/>
                                            </p:txEl>
                                          </p:spTgt>
                                        </p:tgtEl>
                                        <p:attrNameLst>
                                          <p:attrName>style.visibility</p:attrName>
                                        </p:attrNameLst>
                                      </p:cBhvr>
                                      <p:to>
                                        <p:strVal val="visible"/>
                                      </p:to>
                                    </p:set>
                                    <p:animEffect transition="in" filter="wipe(left)">
                                      <p:cBhvr>
                                        <p:cTn id="22" dur="500"/>
                                        <p:tgtEl>
                                          <p:spTgt spid="1266695">
                                            <p:txEl>
                                              <p:pRg st="0" end="0"/>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66709">
                                            <p:txEl>
                                              <p:pRg st="0" end="0"/>
                                            </p:txEl>
                                          </p:spTgt>
                                        </p:tgtEl>
                                        <p:attrNameLst>
                                          <p:attrName>style.visibility</p:attrName>
                                        </p:attrNameLst>
                                      </p:cBhvr>
                                      <p:to>
                                        <p:strVal val="visible"/>
                                      </p:to>
                                    </p:set>
                                    <p:animEffect transition="in" filter="wipe(left)">
                                      <p:cBhvr>
                                        <p:cTn id="27" dur="500"/>
                                        <p:tgtEl>
                                          <p:spTgt spid="1266709">
                                            <p:txEl>
                                              <p:pRg st="0" end="0"/>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1266710">
                                            <p:txEl>
                                              <p:pRg st="0" end="0"/>
                                            </p:txEl>
                                          </p:spTgt>
                                        </p:tgtEl>
                                        <p:attrNameLst>
                                          <p:attrName>style.visibility</p:attrName>
                                        </p:attrNameLst>
                                      </p:cBhvr>
                                      <p:to>
                                        <p:strVal val="visible"/>
                                      </p:to>
                                    </p:set>
                                    <p:animEffect transition="in" filter="wipe(left)">
                                      <p:cBhvr>
                                        <p:cTn id="32" dur="500"/>
                                        <p:tgtEl>
                                          <p:spTgt spid="1266710">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66693" grpId="0" build="p" autoUpdateAnimBg="0"/>
      <p:bldP spid="1266694" grpId="0" build="p" autoUpdateAnimBg="0"/>
      <p:bldP spid="1266695" grpId="0" build="p" autoUpdateAnimBg="0"/>
      <p:bldP spid="1266709" grpId="0" build="p" autoUpdateAnimBg="0"/>
      <p:bldP spid="1266710" grpId="0" build="p" autoUpdateAnimBg="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72837" name="Text Box 5"/>
          <p:cNvSpPr txBox="1">
            <a:spLocks noChangeArrowheads="1"/>
          </p:cNvSpPr>
          <p:nvPr/>
        </p:nvSpPr>
        <p:spPr bwMode="auto">
          <a:xfrm>
            <a:off x="428625" y="1997075"/>
            <a:ext cx="8001000"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200" dirty="0"/>
              <a:t>Factor the polynomial 3</a:t>
            </a:r>
            <a:r>
              <a:rPr lang="en-US" altLang="en-US" sz="2200" i="1" dirty="0"/>
              <a:t>x</a:t>
            </a:r>
            <a:r>
              <a:rPr lang="en-US" altLang="en-US" sz="2200" baseline="30000" dirty="0"/>
              <a:t>2</a:t>
            </a:r>
            <a:r>
              <a:rPr lang="en-US" altLang="en-US" sz="2200" dirty="0"/>
              <a:t> – 7</a:t>
            </a:r>
            <a:r>
              <a:rPr lang="en-US" altLang="en-US" sz="2200" i="1" dirty="0"/>
              <a:t>x</a:t>
            </a:r>
            <a:r>
              <a:rPr lang="en-US" altLang="en-US" sz="2200" dirty="0"/>
              <a:t> + 6.</a:t>
            </a:r>
          </a:p>
        </p:txBody>
      </p:sp>
      <p:sp>
        <p:nvSpPr>
          <p:cNvPr id="1272838" name="Text Box 6"/>
          <p:cNvSpPr txBox="1">
            <a:spLocks noChangeArrowheads="1"/>
          </p:cNvSpPr>
          <p:nvPr/>
        </p:nvSpPr>
        <p:spPr bwMode="auto">
          <a:xfrm>
            <a:off x="428625" y="2682875"/>
            <a:ext cx="8153400" cy="14465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200"/>
              <a:t>The only possible factors for 3 are 1 and 3, so we know that, if factorable, the polynomial will have to look like (3</a:t>
            </a:r>
            <a:r>
              <a:rPr lang="en-US" altLang="en-US" sz="2200" i="1"/>
              <a:t>x</a:t>
            </a:r>
            <a:r>
              <a:rPr lang="en-US" altLang="en-US" sz="2200"/>
              <a:t>        )(</a:t>
            </a:r>
            <a:r>
              <a:rPr lang="en-US" altLang="en-US" sz="2200" i="1"/>
              <a:t>x</a:t>
            </a:r>
            <a:r>
              <a:rPr lang="en-US" altLang="en-US" sz="2200"/>
              <a:t>       ) in factored form, so that the product of the first two terms in the binomials will be 3</a:t>
            </a:r>
            <a:r>
              <a:rPr lang="en-US" altLang="en-US" sz="2200" i="1"/>
              <a:t>x</a:t>
            </a:r>
            <a:r>
              <a:rPr lang="en-US" altLang="en-US" sz="2200" baseline="30000"/>
              <a:t>2</a:t>
            </a:r>
            <a:r>
              <a:rPr lang="en-US" altLang="en-US" sz="2200"/>
              <a:t>.</a:t>
            </a:r>
          </a:p>
        </p:txBody>
      </p:sp>
      <p:sp>
        <p:nvSpPr>
          <p:cNvPr id="1272839" name="Text Box 7"/>
          <p:cNvSpPr txBox="1">
            <a:spLocks noChangeArrowheads="1"/>
          </p:cNvSpPr>
          <p:nvPr/>
        </p:nvSpPr>
        <p:spPr bwMode="auto">
          <a:xfrm>
            <a:off x="428625" y="4403725"/>
            <a:ext cx="8153400" cy="76944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200"/>
              <a:t>Since the middle term is negative, possible factors of 6 must both be negative: {</a:t>
            </a:r>
            <a:r>
              <a:rPr lang="en-US" altLang="en-US" sz="2200">
                <a:sym typeface="Symbol" pitchFamily="18" charset="2"/>
              </a:rPr>
              <a:t></a:t>
            </a:r>
            <a:r>
              <a:rPr lang="en-US" altLang="en-US" sz="2200"/>
              <a:t>1, </a:t>
            </a:r>
            <a:r>
              <a:rPr lang="en-US" altLang="en-US" sz="2200">
                <a:sym typeface="Symbol" pitchFamily="18" charset="2"/>
              </a:rPr>
              <a:t></a:t>
            </a:r>
            <a:r>
              <a:rPr lang="en-US" altLang="en-US" sz="2200"/>
              <a:t> 6} or {</a:t>
            </a:r>
            <a:r>
              <a:rPr lang="en-US" altLang="en-US" sz="2200">
                <a:sym typeface="Symbol" pitchFamily="18" charset="2"/>
              </a:rPr>
              <a:t></a:t>
            </a:r>
            <a:r>
              <a:rPr lang="en-US" altLang="en-US" sz="2200"/>
              <a:t> 2, </a:t>
            </a:r>
            <a:r>
              <a:rPr lang="en-US" altLang="en-US" sz="2200">
                <a:sym typeface="Symbol" pitchFamily="18" charset="2"/>
              </a:rPr>
              <a:t></a:t>
            </a:r>
            <a:r>
              <a:rPr lang="en-US" altLang="en-US" sz="2200"/>
              <a:t> 3}.</a:t>
            </a:r>
          </a:p>
        </p:txBody>
      </p:sp>
      <p:sp>
        <p:nvSpPr>
          <p:cNvPr id="1272840" name="Text Box 8"/>
          <p:cNvSpPr txBox="1">
            <a:spLocks noChangeArrowheads="1"/>
          </p:cNvSpPr>
          <p:nvPr/>
        </p:nvSpPr>
        <p:spPr bwMode="auto">
          <a:xfrm>
            <a:off x="428625" y="5226050"/>
            <a:ext cx="8153400" cy="76944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200"/>
              <a:t>We need to methodically try each pair of factors until we find a combination that works, or exhaust all of our possible pairs of factors.</a:t>
            </a:r>
          </a:p>
        </p:txBody>
      </p:sp>
      <p:sp>
        <p:nvSpPr>
          <p:cNvPr id="1272841" name="Rectangle 9"/>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sz="2200"/>
              <a:t>Factoring Polynomials</a:t>
            </a:r>
          </a:p>
        </p:txBody>
      </p:sp>
      <p:sp>
        <p:nvSpPr>
          <p:cNvPr id="1272842" name="Text Box 10"/>
          <p:cNvSpPr txBox="1">
            <a:spLocks noChangeArrowheads="1"/>
          </p:cNvSpPr>
          <p:nvPr/>
        </p:nvSpPr>
        <p:spPr bwMode="auto">
          <a:xfrm>
            <a:off x="288924" y="1316038"/>
            <a:ext cx="2759075" cy="430887"/>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sz="2200" b="1" dirty="0" smtClean="0">
                <a:solidFill>
                  <a:schemeClr val="bg2"/>
                </a:solidFill>
              </a:rPr>
              <a:t>Example 7</a:t>
            </a:r>
            <a:endParaRPr lang="en-US" altLang="en-US" sz="2200" b="1" dirty="0">
              <a:solidFill>
                <a:schemeClr val="bg2"/>
              </a:solidFill>
            </a:endParaRPr>
          </a:p>
        </p:txBody>
      </p:sp>
      <p:sp>
        <p:nvSpPr>
          <p:cNvPr id="1272843" name="Rectangle 11"/>
          <p:cNvSpPr>
            <a:spLocks noChangeArrowheads="1"/>
          </p:cNvSpPr>
          <p:nvPr/>
        </p:nvSpPr>
        <p:spPr bwMode="auto">
          <a:xfrm>
            <a:off x="7467600" y="6019800"/>
            <a:ext cx="1441998" cy="430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200">
                <a:solidFill>
                  <a:schemeClr val="accent2"/>
                </a:solidFill>
              </a:rPr>
              <a:t>Continued.</a:t>
            </a:r>
          </a:p>
        </p:txBody>
      </p:sp>
    </p:spTree>
    <p:extLst>
      <p:ext uri="{BB962C8B-B14F-4D97-AF65-F5344CB8AC3E}">
        <p14:creationId xmlns:p14="http://schemas.microsoft.com/office/powerpoint/2010/main" val="2884193169"/>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72837">
                                            <p:txEl>
                                              <p:pRg st="0" end="0"/>
                                            </p:txEl>
                                          </p:spTgt>
                                        </p:tgtEl>
                                        <p:attrNameLst>
                                          <p:attrName>style.visibility</p:attrName>
                                        </p:attrNameLst>
                                      </p:cBhvr>
                                      <p:to>
                                        <p:strVal val="visible"/>
                                      </p:to>
                                    </p:set>
                                    <p:animEffect transition="in" filter="wipe(left)">
                                      <p:cBhvr>
                                        <p:cTn id="7" dur="500"/>
                                        <p:tgtEl>
                                          <p:spTgt spid="127283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72838">
                                            <p:txEl>
                                              <p:pRg st="0" end="0"/>
                                            </p:txEl>
                                          </p:spTgt>
                                        </p:tgtEl>
                                        <p:attrNameLst>
                                          <p:attrName>style.visibility</p:attrName>
                                        </p:attrNameLst>
                                      </p:cBhvr>
                                      <p:to>
                                        <p:strVal val="visible"/>
                                      </p:to>
                                    </p:set>
                                    <p:animEffect transition="in" filter="wipe(left)">
                                      <p:cBhvr>
                                        <p:cTn id="12" dur="500"/>
                                        <p:tgtEl>
                                          <p:spTgt spid="1272838">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72839">
                                            <p:txEl>
                                              <p:pRg st="0" end="0"/>
                                            </p:txEl>
                                          </p:spTgt>
                                        </p:tgtEl>
                                        <p:attrNameLst>
                                          <p:attrName>style.visibility</p:attrName>
                                        </p:attrNameLst>
                                      </p:cBhvr>
                                      <p:to>
                                        <p:strVal val="visible"/>
                                      </p:to>
                                    </p:set>
                                    <p:animEffect transition="in" filter="wipe(left)">
                                      <p:cBhvr>
                                        <p:cTn id="17" dur="500"/>
                                        <p:tgtEl>
                                          <p:spTgt spid="1272839">
                                            <p:txEl>
                                              <p:pRg st="0" end="0"/>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72840">
                                            <p:txEl>
                                              <p:pRg st="0" end="0"/>
                                            </p:txEl>
                                          </p:spTgt>
                                        </p:tgtEl>
                                        <p:attrNameLst>
                                          <p:attrName>style.visibility</p:attrName>
                                        </p:attrNameLst>
                                      </p:cBhvr>
                                      <p:to>
                                        <p:strVal val="visible"/>
                                      </p:to>
                                    </p:set>
                                    <p:animEffect transition="in" filter="wipe(left)">
                                      <p:cBhvr>
                                        <p:cTn id="22" dur="500"/>
                                        <p:tgtEl>
                                          <p:spTgt spid="1272840">
                                            <p:txEl>
                                              <p:pRg st="0" end="0"/>
                                            </p:txEl>
                                          </p:spTgt>
                                        </p:tgtEl>
                                      </p:cBhvr>
                                    </p:animEffect>
                                  </p:childTnLst>
                                </p:cTn>
                              </p:par>
                            </p:childTnLst>
                          </p:cTn>
                        </p:par>
                        <p:par>
                          <p:cTn id="23" fill="hold" nodeType="afterGroup">
                            <p:stCondLst>
                              <p:cond delay="500"/>
                            </p:stCondLst>
                            <p:childTnLst>
                              <p:par>
                                <p:cTn id="24" presetID="1" presetClass="entr" presetSubtype="0" fill="hold" grpId="0" nodeType="afterEffect">
                                  <p:stCondLst>
                                    <p:cond delay="0"/>
                                  </p:stCondLst>
                                  <p:childTnLst>
                                    <p:set>
                                      <p:cBhvr>
                                        <p:cTn id="25" dur="1" fill="hold">
                                          <p:stCondLst>
                                            <p:cond delay="0"/>
                                          </p:stCondLst>
                                        </p:cTn>
                                        <p:tgtEl>
                                          <p:spTgt spid="127284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72837" grpId="0" build="p" autoUpdateAnimBg="0"/>
      <p:bldP spid="1272838" grpId="0" build="p" autoUpdateAnimBg="0"/>
      <p:bldP spid="1272839" grpId="0" build="p" autoUpdateAnimBg="0"/>
      <p:bldP spid="1272840" grpId="0" build="p" autoUpdateAnimBg="0"/>
      <p:bldP spid="1272843"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73861" name="Text Box 5"/>
          <p:cNvSpPr txBox="1">
            <a:spLocks noChangeArrowheads="1"/>
          </p:cNvSpPr>
          <p:nvPr/>
        </p:nvSpPr>
        <p:spPr bwMode="auto">
          <a:xfrm>
            <a:off x="222250" y="2009775"/>
            <a:ext cx="8686800" cy="8858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600"/>
              <a:t>We will be looking for a combination that gives the sum of the products of the outside terms and the inside terms equal to </a:t>
            </a:r>
            <a:r>
              <a:rPr lang="en-US" altLang="en-US" sz="2600">
                <a:sym typeface="Symbol" pitchFamily="18" charset="2"/>
              </a:rPr>
              <a:t></a:t>
            </a:r>
            <a:r>
              <a:rPr lang="en-US" altLang="en-US" sz="2600"/>
              <a:t>7</a:t>
            </a:r>
            <a:r>
              <a:rPr lang="en-US" altLang="en-US" sz="2600" i="1"/>
              <a:t>x</a:t>
            </a:r>
            <a:r>
              <a:rPr lang="en-US" altLang="en-US" sz="2600"/>
              <a:t>.</a:t>
            </a:r>
          </a:p>
        </p:txBody>
      </p:sp>
      <p:sp>
        <p:nvSpPr>
          <p:cNvPr id="1273862" name="Text Box 6"/>
          <p:cNvSpPr txBox="1">
            <a:spLocks noChangeArrowheads="1"/>
          </p:cNvSpPr>
          <p:nvPr/>
        </p:nvSpPr>
        <p:spPr bwMode="auto">
          <a:xfrm>
            <a:off x="304800" y="3962400"/>
            <a:ext cx="8610600" cy="120032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dirty="0"/>
              <a:t>{</a:t>
            </a:r>
            <a:r>
              <a:rPr lang="en-US" altLang="en-US" dirty="0">
                <a:sym typeface="Symbol" pitchFamily="18" charset="2"/>
              </a:rPr>
              <a:t></a:t>
            </a:r>
            <a:r>
              <a:rPr lang="en-US" altLang="en-US" dirty="0"/>
              <a:t>1, </a:t>
            </a:r>
            <a:r>
              <a:rPr lang="en-US" altLang="en-US" dirty="0">
                <a:sym typeface="Symbol" pitchFamily="18" charset="2"/>
              </a:rPr>
              <a:t></a:t>
            </a:r>
            <a:r>
              <a:rPr lang="en-US" altLang="en-US" dirty="0"/>
              <a:t>6}   </a:t>
            </a:r>
            <a:r>
              <a:rPr lang="en-US" altLang="en-US" dirty="0" smtClean="0"/>
              <a:t>		 </a:t>
            </a:r>
            <a:r>
              <a:rPr lang="en-US" altLang="en-US" dirty="0"/>
              <a:t>(</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1</a:t>
            </a:r>
            <a:r>
              <a:rPr lang="en-US" altLang="en-US" dirty="0"/>
              <a:t>)(</a:t>
            </a:r>
            <a:r>
              <a:rPr lang="en-US" altLang="en-US" i="1" dirty="0">
                <a:solidFill>
                  <a:srgbClr val="2563A1"/>
                </a:solidFill>
              </a:rPr>
              <a:t>x</a:t>
            </a:r>
            <a:r>
              <a:rPr lang="en-US" altLang="en-US" dirty="0"/>
              <a:t> – </a:t>
            </a:r>
            <a:r>
              <a:rPr lang="en-US" altLang="en-US" dirty="0">
                <a:solidFill>
                  <a:srgbClr val="D02800"/>
                </a:solidFill>
              </a:rPr>
              <a:t>6</a:t>
            </a:r>
            <a:r>
              <a:rPr lang="en-US" altLang="en-US" dirty="0"/>
              <a:t>)	 </a:t>
            </a:r>
            <a:r>
              <a:rPr lang="en-US" altLang="en-US" dirty="0">
                <a:solidFill>
                  <a:srgbClr val="D02800"/>
                </a:solidFill>
                <a:sym typeface="Symbol" pitchFamily="18" charset="2"/>
              </a:rPr>
              <a:t></a:t>
            </a:r>
            <a:r>
              <a:rPr lang="en-US" altLang="en-US" dirty="0">
                <a:solidFill>
                  <a:srgbClr val="D02800"/>
                </a:solidFill>
              </a:rPr>
              <a:t>18</a:t>
            </a:r>
            <a:r>
              <a:rPr lang="en-US" altLang="en-US" i="1" dirty="0">
                <a:solidFill>
                  <a:srgbClr val="D02800"/>
                </a:solidFill>
              </a:rPr>
              <a:t>x</a:t>
            </a:r>
            <a:r>
              <a:rPr lang="en-US" altLang="en-US" dirty="0"/>
              <a:t>		   </a:t>
            </a:r>
            <a:r>
              <a:rPr lang="en-US" altLang="en-US" dirty="0">
                <a:solidFill>
                  <a:srgbClr val="2563A1"/>
                </a:solidFill>
                <a:sym typeface="Symbol" pitchFamily="18" charset="2"/>
              </a:rPr>
              <a:t></a:t>
            </a:r>
            <a:r>
              <a:rPr lang="en-US" altLang="en-US" i="1" dirty="0">
                <a:solidFill>
                  <a:srgbClr val="2563A1"/>
                </a:solidFill>
              </a:rPr>
              <a:t>x</a:t>
            </a:r>
            <a:r>
              <a:rPr lang="en-US" altLang="en-US" dirty="0"/>
              <a:t>		 </a:t>
            </a:r>
            <a:r>
              <a:rPr lang="en-US" altLang="en-US" dirty="0">
                <a:sym typeface="Symbol" pitchFamily="18" charset="2"/>
              </a:rPr>
              <a:t></a:t>
            </a:r>
            <a:r>
              <a:rPr lang="en-US" altLang="en-US" dirty="0"/>
              <a:t>19</a:t>
            </a:r>
            <a:r>
              <a:rPr lang="en-US" altLang="en-US" i="1" dirty="0"/>
              <a:t>x</a:t>
            </a:r>
          </a:p>
          <a:p>
            <a:r>
              <a:rPr lang="en-US" altLang="en-US" dirty="0"/>
              <a:t>	     </a:t>
            </a:r>
            <a:r>
              <a:rPr lang="en-US" altLang="en-US" dirty="0" smtClean="0"/>
              <a:t>	(</a:t>
            </a:r>
            <a:r>
              <a:rPr lang="en-US" altLang="en-US" dirty="0"/>
              <a:t>3</a:t>
            </a:r>
            <a:r>
              <a:rPr lang="en-US" altLang="en-US" i="1" dirty="0"/>
              <a:t>x – </a:t>
            </a:r>
            <a:r>
              <a:rPr lang="en-US" altLang="en-US" dirty="0"/>
              <a:t>6)(</a:t>
            </a:r>
            <a:r>
              <a:rPr lang="en-US" altLang="en-US" i="1" dirty="0"/>
              <a:t>x</a:t>
            </a:r>
            <a:r>
              <a:rPr lang="en-US" altLang="en-US" dirty="0"/>
              <a:t> – 1)            Common factor so no need to test.</a:t>
            </a:r>
          </a:p>
          <a:p>
            <a:r>
              <a:rPr lang="en-US" altLang="en-US" dirty="0"/>
              <a:t>{</a:t>
            </a:r>
            <a:r>
              <a:rPr lang="en-US" altLang="en-US" dirty="0">
                <a:sym typeface="Symbol" pitchFamily="18" charset="2"/>
              </a:rPr>
              <a:t></a:t>
            </a:r>
            <a:r>
              <a:rPr lang="en-US" altLang="en-US" dirty="0"/>
              <a:t>2, </a:t>
            </a:r>
            <a:r>
              <a:rPr lang="en-US" altLang="en-US" dirty="0">
                <a:sym typeface="Symbol" pitchFamily="18" charset="2"/>
              </a:rPr>
              <a:t></a:t>
            </a:r>
            <a:r>
              <a:rPr lang="en-US" altLang="en-US" dirty="0"/>
              <a:t>3}    </a:t>
            </a:r>
            <a:r>
              <a:rPr lang="en-US" altLang="en-US" dirty="0" smtClean="0"/>
              <a:t>	(</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2</a:t>
            </a:r>
            <a:r>
              <a:rPr lang="en-US" altLang="en-US" dirty="0"/>
              <a:t>)(</a:t>
            </a:r>
            <a:r>
              <a:rPr lang="en-US" altLang="en-US" i="1" dirty="0">
                <a:solidFill>
                  <a:srgbClr val="2563A1"/>
                </a:solidFill>
              </a:rPr>
              <a:t>x</a:t>
            </a:r>
            <a:r>
              <a:rPr lang="en-US" altLang="en-US" dirty="0"/>
              <a:t> – </a:t>
            </a:r>
            <a:r>
              <a:rPr lang="en-US" altLang="en-US" dirty="0">
                <a:solidFill>
                  <a:srgbClr val="D02800"/>
                </a:solidFill>
              </a:rPr>
              <a:t>3</a:t>
            </a:r>
            <a:r>
              <a:rPr lang="en-US" altLang="en-US" dirty="0"/>
              <a:t>)	   </a:t>
            </a:r>
            <a:r>
              <a:rPr lang="en-US" altLang="en-US" dirty="0">
                <a:solidFill>
                  <a:srgbClr val="D02800"/>
                </a:solidFill>
                <a:sym typeface="Symbol" pitchFamily="18" charset="2"/>
              </a:rPr>
              <a:t></a:t>
            </a:r>
            <a:r>
              <a:rPr lang="en-US" altLang="en-US" dirty="0">
                <a:solidFill>
                  <a:srgbClr val="D02800"/>
                </a:solidFill>
              </a:rPr>
              <a:t>9</a:t>
            </a:r>
            <a:r>
              <a:rPr lang="en-US" altLang="en-US" i="1" dirty="0">
                <a:solidFill>
                  <a:srgbClr val="D02800"/>
                </a:solidFill>
              </a:rPr>
              <a:t>x</a:t>
            </a:r>
            <a:r>
              <a:rPr lang="en-US" altLang="en-US" dirty="0"/>
              <a:t>		 </a:t>
            </a:r>
            <a:r>
              <a:rPr lang="en-US" altLang="en-US" dirty="0">
                <a:solidFill>
                  <a:srgbClr val="2563A1"/>
                </a:solidFill>
                <a:sym typeface="Symbol" pitchFamily="18" charset="2"/>
              </a:rPr>
              <a:t></a:t>
            </a:r>
            <a:r>
              <a:rPr lang="en-US" altLang="en-US" dirty="0">
                <a:solidFill>
                  <a:srgbClr val="2563A1"/>
                </a:solidFill>
              </a:rPr>
              <a:t>2</a:t>
            </a:r>
            <a:r>
              <a:rPr lang="en-US" altLang="en-US" i="1" dirty="0">
                <a:solidFill>
                  <a:srgbClr val="2563A1"/>
                </a:solidFill>
              </a:rPr>
              <a:t>x</a:t>
            </a:r>
            <a:r>
              <a:rPr lang="en-US" altLang="en-US" dirty="0"/>
              <a:t>		 </a:t>
            </a:r>
            <a:r>
              <a:rPr lang="en-US" altLang="en-US" dirty="0">
                <a:sym typeface="Symbol" pitchFamily="18" charset="2"/>
              </a:rPr>
              <a:t></a:t>
            </a:r>
            <a:r>
              <a:rPr lang="en-US" altLang="en-US" dirty="0"/>
              <a:t>11</a:t>
            </a:r>
            <a:r>
              <a:rPr lang="en-US" altLang="en-US" i="1" dirty="0"/>
              <a:t>x</a:t>
            </a:r>
          </a:p>
          <a:p>
            <a:r>
              <a:rPr lang="en-US" altLang="en-US" dirty="0"/>
              <a:t>	     </a:t>
            </a:r>
            <a:r>
              <a:rPr lang="en-US" altLang="en-US" dirty="0" smtClean="0"/>
              <a:t>	(</a:t>
            </a:r>
            <a:r>
              <a:rPr lang="en-US" altLang="en-US" dirty="0"/>
              <a:t>3</a:t>
            </a:r>
            <a:r>
              <a:rPr lang="en-US" altLang="en-US" i="1" dirty="0"/>
              <a:t>x – </a:t>
            </a:r>
            <a:r>
              <a:rPr lang="en-US" altLang="en-US" dirty="0"/>
              <a:t>3)(</a:t>
            </a:r>
            <a:r>
              <a:rPr lang="en-US" altLang="en-US" i="1" dirty="0"/>
              <a:t>x</a:t>
            </a:r>
            <a:r>
              <a:rPr lang="en-US" altLang="en-US" dirty="0"/>
              <a:t> – 2)            Common factor so no need to test.</a:t>
            </a:r>
          </a:p>
        </p:txBody>
      </p:sp>
      <p:grpSp>
        <p:nvGrpSpPr>
          <p:cNvPr id="1273863" name="Group 7"/>
          <p:cNvGrpSpPr>
            <a:grpSpLocks/>
          </p:cNvGrpSpPr>
          <p:nvPr/>
        </p:nvGrpSpPr>
        <p:grpSpPr bwMode="auto">
          <a:xfrm>
            <a:off x="356723" y="3222137"/>
            <a:ext cx="8610600" cy="822325"/>
            <a:chOff x="192" y="2064"/>
            <a:chExt cx="5424" cy="518"/>
          </a:xfrm>
        </p:grpSpPr>
        <p:sp>
          <p:nvSpPr>
            <p:cNvPr id="1273864" name="Text Box 8"/>
            <p:cNvSpPr txBox="1">
              <a:spLocks noChangeArrowheads="1"/>
            </p:cNvSpPr>
            <p:nvPr/>
          </p:nvSpPr>
          <p:spPr bwMode="auto">
            <a:xfrm>
              <a:off x="192" y="2064"/>
              <a:ext cx="72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dirty="0">
                  <a:solidFill>
                    <a:schemeClr val="accent2"/>
                  </a:solidFill>
                </a:rPr>
                <a:t>Factors of 6</a:t>
              </a:r>
            </a:p>
          </p:txBody>
        </p:sp>
        <p:sp>
          <p:nvSpPr>
            <p:cNvPr id="1273865" name="Text Box 9"/>
            <p:cNvSpPr txBox="1">
              <a:spLocks noChangeArrowheads="1"/>
            </p:cNvSpPr>
            <p:nvPr/>
          </p:nvSpPr>
          <p:spPr bwMode="auto">
            <a:xfrm>
              <a:off x="1152" y="2064"/>
              <a:ext cx="96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Resulting Binomials</a:t>
              </a:r>
            </a:p>
          </p:txBody>
        </p:sp>
        <p:sp>
          <p:nvSpPr>
            <p:cNvPr id="1273866" name="Text Box 10"/>
            <p:cNvSpPr txBox="1">
              <a:spLocks noChangeArrowheads="1"/>
            </p:cNvSpPr>
            <p:nvPr/>
          </p:nvSpPr>
          <p:spPr bwMode="auto">
            <a:xfrm>
              <a:off x="2304" y="2064"/>
              <a:ext cx="1296"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Outside Terms</a:t>
              </a:r>
            </a:p>
          </p:txBody>
        </p:sp>
        <p:sp>
          <p:nvSpPr>
            <p:cNvPr id="1273867" name="Text Box 11"/>
            <p:cNvSpPr txBox="1">
              <a:spLocks noChangeArrowheads="1"/>
            </p:cNvSpPr>
            <p:nvPr/>
          </p:nvSpPr>
          <p:spPr bwMode="auto">
            <a:xfrm>
              <a:off x="3600" y="2064"/>
              <a:ext cx="1152"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Inside Terms</a:t>
              </a:r>
            </a:p>
          </p:txBody>
        </p:sp>
        <p:sp>
          <p:nvSpPr>
            <p:cNvPr id="1273868" name="Text Box 12"/>
            <p:cNvSpPr txBox="1">
              <a:spLocks noChangeArrowheads="1"/>
            </p:cNvSpPr>
            <p:nvPr/>
          </p:nvSpPr>
          <p:spPr bwMode="auto">
            <a:xfrm>
              <a:off x="4752" y="2064"/>
              <a:ext cx="864"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Sum of Products</a:t>
              </a:r>
            </a:p>
          </p:txBody>
        </p:sp>
      </p:grpSp>
      <p:sp>
        <p:nvSpPr>
          <p:cNvPr id="1273869" name="Rectangle 13"/>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73870" name="Text Box 14"/>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
        <p:nvSpPr>
          <p:cNvPr id="1273871" name="Rectangle 15"/>
          <p:cNvSpPr>
            <a:spLocks noChangeArrowheads="1"/>
          </p:cNvSpPr>
          <p:nvPr/>
        </p:nvSpPr>
        <p:spPr bwMode="auto">
          <a:xfrm>
            <a:off x="7467600" y="6096000"/>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2454568911"/>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73861">
                                            <p:txEl>
                                              <p:pRg st="0" end="0"/>
                                            </p:txEl>
                                          </p:spTgt>
                                        </p:tgtEl>
                                        <p:attrNameLst>
                                          <p:attrName>style.visibility</p:attrName>
                                        </p:attrNameLst>
                                      </p:cBhvr>
                                      <p:to>
                                        <p:strVal val="visible"/>
                                      </p:to>
                                    </p:set>
                                    <p:animEffect transition="in" filter="wipe(left)">
                                      <p:cBhvr>
                                        <p:cTn id="7" dur="500"/>
                                        <p:tgtEl>
                                          <p:spTgt spid="1273861">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nodeType="clickEffect">
                                  <p:stCondLst>
                                    <p:cond delay="0"/>
                                  </p:stCondLst>
                                  <p:childTnLst>
                                    <p:set>
                                      <p:cBhvr>
                                        <p:cTn id="11" dur="1" fill="hold">
                                          <p:stCondLst>
                                            <p:cond delay="0"/>
                                          </p:stCondLst>
                                        </p:cTn>
                                        <p:tgtEl>
                                          <p:spTgt spid="1273863"/>
                                        </p:tgtEl>
                                        <p:attrNameLst>
                                          <p:attrName>style.visibility</p:attrName>
                                        </p:attrNameLst>
                                      </p:cBhvr>
                                      <p:to>
                                        <p:strVal val="visible"/>
                                      </p:to>
                                    </p:set>
                                    <p:animEffect transition="in" filter="wipe(left)">
                                      <p:cBhvr>
                                        <p:cTn id="12" dur="500"/>
                                        <p:tgtEl>
                                          <p:spTgt spid="1273863"/>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73862">
                                            <p:txEl>
                                              <p:pRg st="0" end="0"/>
                                            </p:txEl>
                                          </p:spTgt>
                                        </p:tgtEl>
                                        <p:attrNameLst>
                                          <p:attrName>style.visibility</p:attrName>
                                        </p:attrNameLst>
                                      </p:cBhvr>
                                      <p:to>
                                        <p:strVal val="visible"/>
                                      </p:to>
                                    </p:set>
                                    <p:animEffect transition="in" filter="wipe(left)">
                                      <p:cBhvr>
                                        <p:cTn id="17" dur="500"/>
                                        <p:tgtEl>
                                          <p:spTgt spid="1273862">
                                            <p:txEl>
                                              <p:pRg st="0" end="0"/>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73862">
                                            <p:txEl>
                                              <p:pRg st="1" end="1"/>
                                            </p:txEl>
                                          </p:spTgt>
                                        </p:tgtEl>
                                        <p:attrNameLst>
                                          <p:attrName>style.visibility</p:attrName>
                                        </p:attrNameLst>
                                      </p:cBhvr>
                                      <p:to>
                                        <p:strVal val="visible"/>
                                      </p:to>
                                    </p:set>
                                    <p:animEffect transition="in" filter="wipe(left)">
                                      <p:cBhvr>
                                        <p:cTn id="22" dur="500"/>
                                        <p:tgtEl>
                                          <p:spTgt spid="1273862">
                                            <p:txEl>
                                              <p:pRg st="1" end="1"/>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73862">
                                            <p:txEl>
                                              <p:pRg st="2" end="2"/>
                                            </p:txEl>
                                          </p:spTgt>
                                        </p:tgtEl>
                                        <p:attrNameLst>
                                          <p:attrName>style.visibility</p:attrName>
                                        </p:attrNameLst>
                                      </p:cBhvr>
                                      <p:to>
                                        <p:strVal val="visible"/>
                                      </p:to>
                                    </p:set>
                                    <p:animEffect transition="in" filter="wipe(left)">
                                      <p:cBhvr>
                                        <p:cTn id="27" dur="500"/>
                                        <p:tgtEl>
                                          <p:spTgt spid="1273862">
                                            <p:txEl>
                                              <p:pRg st="2" end="2"/>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1273862">
                                            <p:txEl>
                                              <p:pRg st="3" end="3"/>
                                            </p:txEl>
                                          </p:spTgt>
                                        </p:tgtEl>
                                        <p:attrNameLst>
                                          <p:attrName>style.visibility</p:attrName>
                                        </p:attrNameLst>
                                      </p:cBhvr>
                                      <p:to>
                                        <p:strVal val="visible"/>
                                      </p:to>
                                    </p:set>
                                    <p:animEffect transition="in" filter="wipe(left)">
                                      <p:cBhvr>
                                        <p:cTn id="32" dur="500"/>
                                        <p:tgtEl>
                                          <p:spTgt spid="1273862">
                                            <p:txEl>
                                              <p:pRg st="3" end="3"/>
                                            </p:txEl>
                                          </p:spTgt>
                                        </p:tgtEl>
                                      </p:cBhvr>
                                    </p:animEffect>
                                  </p:childTnLst>
                                </p:cTn>
                              </p:par>
                            </p:childTnLst>
                          </p:cTn>
                        </p:par>
                        <p:par>
                          <p:cTn id="33" fill="hold" nodeType="afterGroup">
                            <p:stCondLst>
                              <p:cond delay="500"/>
                            </p:stCondLst>
                            <p:childTnLst>
                              <p:par>
                                <p:cTn id="34" presetID="1" presetClass="entr" presetSubtype="0" fill="hold" grpId="0" nodeType="afterEffect">
                                  <p:stCondLst>
                                    <p:cond delay="0"/>
                                  </p:stCondLst>
                                  <p:childTnLst>
                                    <p:set>
                                      <p:cBhvr>
                                        <p:cTn id="35" dur="1" fill="hold">
                                          <p:stCondLst>
                                            <p:cond delay="0"/>
                                          </p:stCondLst>
                                        </p:cTn>
                                        <p:tgtEl>
                                          <p:spTgt spid="127387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73861" grpId="0" build="p" autoUpdateAnimBg="0"/>
      <p:bldP spid="1273862" grpId="0" build="p" autoUpdateAnimBg="0"/>
      <p:bldP spid="1273871"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74885" name="Text Box 5"/>
          <p:cNvSpPr txBox="1">
            <a:spLocks noChangeArrowheads="1"/>
          </p:cNvSpPr>
          <p:nvPr/>
        </p:nvSpPr>
        <p:spPr bwMode="auto">
          <a:xfrm>
            <a:off x="381000" y="2306638"/>
            <a:ext cx="8077200" cy="325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nSpc>
                <a:spcPct val="90000"/>
              </a:lnSpc>
              <a:spcBef>
                <a:spcPct val="20000"/>
              </a:spcBef>
              <a:buSzPct val="85000"/>
            </a:pPr>
            <a:r>
              <a:rPr lang="en-US" altLang="en-US" sz="3200"/>
              <a:t>Now we have a problem, because we have exhausted all possible choices for the factors, but have not found a pair where the sum of the products of the outside terms and the inside terms is </a:t>
            </a:r>
            <a:r>
              <a:rPr lang="en-US" altLang="en-US"/>
              <a:t>–</a:t>
            </a:r>
            <a:r>
              <a:rPr lang="en-US" altLang="en-US" sz="3200"/>
              <a:t>7.</a:t>
            </a:r>
          </a:p>
          <a:p>
            <a:pPr>
              <a:lnSpc>
                <a:spcPct val="90000"/>
              </a:lnSpc>
              <a:spcBef>
                <a:spcPct val="20000"/>
              </a:spcBef>
              <a:buSzPct val="85000"/>
            </a:pPr>
            <a:r>
              <a:rPr lang="en-US" altLang="en-US" sz="3200"/>
              <a:t>So 3</a:t>
            </a:r>
            <a:r>
              <a:rPr lang="en-US" altLang="en-US" sz="3200" i="1"/>
              <a:t>x</a:t>
            </a:r>
            <a:r>
              <a:rPr lang="en-US" altLang="en-US" sz="3200" baseline="30000"/>
              <a:t>2</a:t>
            </a:r>
            <a:r>
              <a:rPr lang="en-US" altLang="en-US" sz="3200"/>
              <a:t> – 7</a:t>
            </a:r>
            <a:r>
              <a:rPr lang="en-US" altLang="en-US" sz="3200" i="1"/>
              <a:t>x</a:t>
            </a:r>
            <a:r>
              <a:rPr lang="en-US" altLang="en-US" sz="3200"/>
              <a:t> + 6 is a prime polynomial and will not factor.</a:t>
            </a:r>
          </a:p>
        </p:txBody>
      </p:sp>
      <p:sp>
        <p:nvSpPr>
          <p:cNvPr id="1274886" name="Rectangle 6"/>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74887" name="Text Box 7"/>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Tree>
    <p:extLst>
      <p:ext uri="{BB962C8B-B14F-4D97-AF65-F5344CB8AC3E}">
        <p14:creationId xmlns:p14="http://schemas.microsoft.com/office/powerpoint/2010/main" val="2035825255"/>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74885">
                                            <p:txEl>
                                              <p:pRg st="0" end="0"/>
                                            </p:txEl>
                                          </p:spTgt>
                                        </p:tgtEl>
                                        <p:attrNameLst>
                                          <p:attrName>style.visibility</p:attrName>
                                        </p:attrNameLst>
                                      </p:cBhvr>
                                      <p:to>
                                        <p:strVal val="visible"/>
                                      </p:to>
                                    </p:set>
                                    <p:animEffect transition="in" filter="wipe(left)">
                                      <p:cBhvr>
                                        <p:cTn id="7" dur="500"/>
                                        <p:tgtEl>
                                          <p:spTgt spid="1274885">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74885">
                                            <p:txEl>
                                              <p:pRg st="1" end="1"/>
                                            </p:txEl>
                                          </p:spTgt>
                                        </p:tgtEl>
                                        <p:attrNameLst>
                                          <p:attrName>style.visibility</p:attrName>
                                        </p:attrNameLst>
                                      </p:cBhvr>
                                      <p:to>
                                        <p:strVal val="visible"/>
                                      </p:to>
                                    </p:set>
                                    <p:animEffect transition="in" filter="wipe(left)">
                                      <p:cBhvr>
                                        <p:cTn id="12" dur="500"/>
                                        <p:tgtEl>
                                          <p:spTgt spid="1274885">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74885" grpId="0" build="p" autoUpdateAnimBg="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0005" name="Text Box 5"/>
          <p:cNvSpPr txBox="1">
            <a:spLocks noChangeArrowheads="1"/>
          </p:cNvSpPr>
          <p:nvPr/>
        </p:nvSpPr>
        <p:spPr bwMode="auto">
          <a:xfrm>
            <a:off x="609600" y="1981200"/>
            <a:ext cx="8001000" cy="4889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600"/>
              <a:t>Factor the polynomial 6</a:t>
            </a:r>
            <a:r>
              <a:rPr lang="en-US" altLang="en-US" sz="2600" i="1"/>
              <a:t>x</a:t>
            </a:r>
            <a:r>
              <a:rPr lang="en-US" altLang="en-US" sz="2600" baseline="30000"/>
              <a:t>2</a:t>
            </a:r>
            <a:r>
              <a:rPr lang="en-US" altLang="en-US" sz="2600" i="1"/>
              <a:t>y</a:t>
            </a:r>
            <a:r>
              <a:rPr lang="en-US" altLang="en-US" sz="2600" baseline="30000"/>
              <a:t>2</a:t>
            </a:r>
            <a:r>
              <a:rPr lang="en-US" altLang="en-US" sz="2600"/>
              <a:t> – 2</a:t>
            </a:r>
            <a:r>
              <a:rPr lang="en-US" altLang="en-US" sz="2600" i="1"/>
              <a:t>xy</a:t>
            </a:r>
            <a:r>
              <a:rPr lang="en-US" altLang="en-US" sz="2600" baseline="30000"/>
              <a:t>2</a:t>
            </a:r>
            <a:r>
              <a:rPr lang="en-US" altLang="en-US" sz="2600"/>
              <a:t> – 60</a:t>
            </a:r>
            <a:r>
              <a:rPr lang="en-US" altLang="en-US" sz="2600" i="1"/>
              <a:t>y</a:t>
            </a:r>
            <a:r>
              <a:rPr lang="en-US" altLang="en-US" sz="2600" baseline="30000"/>
              <a:t>2</a:t>
            </a:r>
            <a:r>
              <a:rPr lang="en-US" altLang="en-US" sz="2600"/>
              <a:t>.</a:t>
            </a:r>
          </a:p>
        </p:txBody>
      </p:sp>
      <p:sp>
        <p:nvSpPr>
          <p:cNvPr id="1280006" name="Text Box 6"/>
          <p:cNvSpPr txBox="1">
            <a:spLocks noChangeArrowheads="1"/>
          </p:cNvSpPr>
          <p:nvPr/>
        </p:nvSpPr>
        <p:spPr bwMode="auto">
          <a:xfrm>
            <a:off x="609600" y="2743200"/>
            <a:ext cx="8001000" cy="16795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600"/>
              <a:t>Remember that the larger the coefficient, the greater the probability of having multiple pairs of factors to check.  So it is important that you attempt to factor out any common factors first.</a:t>
            </a:r>
          </a:p>
        </p:txBody>
      </p:sp>
      <p:sp>
        <p:nvSpPr>
          <p:cNvPr id="1280007" name="Text Box 7"/>
          <p:cNvSpPr txBox="1">
            <a:spLocks noChangeArrowheads="1"/>
          </p:cNvSpPr>
          <p:nvPr/>
        </p:nvSpPr>
        <p:spPr bwMode="auto">
          <a:xfrm>
            <a:off x="1219200" y="4464050"/>
            <a:ext cx="7315200" cy="4889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600"/>
              <a:t>6</a:t>
            </a:r>
            <a:r>
              <a:rPr lang="en-US" altLang="en-US" sz="2600" i="1"/>
              <a:t>x</a:t>
            </a:r>
            <a:r>
              <a:rPr lang="en-US" altLang="en-US" sz="2600" baseline="30000"/>
              <a:t>2</a:t>
            </a:r>
            <a:r>
              <a:rPr lang="en-US" altLang="en-US" sz="2600" i="1"/>
              <a:t>y</a:t>
            </a:r>
            <a:r>
              <a:rPr lang="en-US" altLang="en-US" sz="2600" baseline="30000"/>
              <a:t>2</a:t>
            </a:r>
            <a:r>
              <a:rPr lang="en-US" altLang="en-US" sz="2600"/>
              <a:t> – 2</a:t>
            </a:r>
            <a:r>
              <a:rPr lang="en-US" altLang="en-US" sz="2600" i="1"/>
              <a:t>xy</a:t>
            </a:r>
            <a:r>
              <a:rPr lang="en-US" altLang="en-US" sz="2600" baseline="30000"/>
              <a:t>2</a:t>
            </a:r>
            <a:r>
              <a:rPr lang="en-US" altLang="en-US" sz="2600"/>
              <a:t> – 60</a:t>
            </a:r>
            <a:r>
              <a:rPr lang="en-US" altLang="en-US" sz="2600" i="1"/>
              <a:t>y</a:t>
            </a:r>
            <a:r>
              <a:rPr lang="en-US" altLang="en-US" sz="2600" baseline="30000"/>
              <a:t>2</a:t>
            </a:r>
            <a:r>
              <a:rPr lang="en-US" altLang="en-US" sz="2600"/>
              <a:t> = 2</a:t>
            </a:r>
            <a:r>
              <a:rPr lang="en-US" altLang="en-US" sz="2600" i="1"/>
              <a:t>y</a:t>
            </a:r>
            <a:r>
              <a:rPr lang="en-US" altLang="en-US" sz="2600" baseline="30000"/>
              <a:t>2</a:t>
            </a:r>
            <a:r>
              <a:rPr lang="en-US" altLang="en-US" sz="2600"/>
              <a:t>(3</a:t>
            </a:r>
            <a:r>
              <a:rPr lang="en-US" altLang="en-US" sz="2600" i="1"/>
              <a:t>x</a:t>
            </a:r>
            <a:r>
              <a:rPr lang="en-US" altLang="en-US" sz="2600" baseline="30000"/>
              <a:t>2</a:t>
            </a:r>
            <a:r>
              <a:rPr lang="en-US" altLang="en-US" sz="2600"/>
              <a:t> – </a:t>
            </a:r>
            <a:r>
              <a:rPr lang="en-US" altLang="en-US" sz="2600" i="1"/>
              <a:t>x</a:t>
            </a:r>
            <a:r>
              <a:rPr lang="en-US" altLang="en-US" sz="2600"/>
              <a:t> – 30)</a:t>
            </a:r>
          </a:p>
        </p:txBody>
      </p:sp>
      <p:sp>
        <p:nvSpPr>
          <p:cNvPr id="1280008" name="Text Box 8"/>
          <p:cNvSpPr txBox="1">
            <a:spLocks noChangeArrowheads="1"/>
          </p:cNvSpPr>
          <p:nvPr/>
        </p:nvSpPr>
        <p:spPr bwMode="auto">
          <a:xfrm>
            <a:off x="609600" y="5105400"/>
            <a:ext cx="8077200" cy="12827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600"/>
              <a:t>The only possible factors for 3 are 1 and 3, so we know that, if we can factor the polynomial further, it will have to look like 2</a:t>
            </a:r>
            <a:r>
              <a:rPr lang="en-US" altLang="en-US" sz="2600" i="1"/>
              <a:t>y</a:t>
            </a:r>
            <a:r>
              <a:rPr lang="en-US" altLang="en-US" sz="2600" baseline="30000"/>
              <a:t>2</a:t>
            </a:r>
            <a:r>
              <a:rPr lang="en-US" altLang="en-US" sz="2600"/>
              <a:t>(3</a:t>
            </a:r>
            <a:r>
              <a:rPr lang="en-US" altLang="en-US" sz="2600" i="1"/>
              <a:t>x</a:t>
            </a:r>
            <a:r>
              <a:rPr lang="en-US" altLang="en-US" sz="2600"/>
              <a:t>        )(</a:t>
            </a:r>
            <a:r>
              <a:rPr lang="en-US" altLang="en-US" sz="2600" i="1"/>
              <a:t>x</a:t>
            </a:r>
            <a:r>
              <a:rPr lang="en-US" altLang="en-US" sz="2600"/>
              <a:t>       ) in factored form.</a:t>
            </a:r>
          </a:p>
        </p:txBody>
      </p:sp>
      <p:sp>
        <p:nvSpPr>
          <p:cNvPr id="1280009" name="Rectangle 9"/>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80010" name="Text Box 10"/>
          <p:cNvSpPr txBox="1">
            <a:spLocks noChangeArrowheads="1"/>
          </p:cNvSpPr>
          <p:nvPr/>
        </p:nvSpPr>
        <p:spPr bwMode="auto">
          <a:xfrm>
            <a:off x="288924" y="1316038"/>
            <a:ext cx="2835275" cy="584775"/>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sz="3200" b="1" dirty="0" smtClean="0">
                <a:solidFill>
                  <a:schemeClr val="bg2"/>
                </a:solidFill>
              </a:rPr>
              <a:t>Example 8</a:t>
            </a:r>
            <a:endParaRPr lang="en-US" altLang="en-US" sz="3200" b="1" dirty="0">
              <a:solidFill>
                <a:schemeClr val="bg2"/>
              </a:solidFill>
            </a:endParaRPr>
          </a:p>
        </p:txBody>
      </p:sp>
      <p:sp>
        <p:nvSpPr>
          <p:cNvPr id="1280011" name="Rectangle 11"/>
          <p:cNvSpPr>
            <a:spLocks noChangeArrowheads="1"/>
          </p:cNvSpPr>
          <p:nvPr/>
        </p:nvSpPr>
        <p:spPr bwMode="auto">
          <a:xfrm>
            <a:off x="7467600" y="6019800"/>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2463734910"/>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80005">
                                            <p:txEl>
                                              <p:pRg st="0" end="0"/>
                                            </p:txEl>
                                          </p:spTgt>
                                        </p:tgtEl>
                                        <p:attrNameLst>
                                          <p:attrName>style.visibility</p:attrName>
                                        </p:attrNameLst>
                                      </p:cBhvr>
                                      <p:to>
                                        <p:strVal val="visible"/>
                                      </p:to>
                                    </p:set>
                                    <p:animEffect transition="in" filter="wipe(left)">
                                      <p:cBhvr>
                                        <p:cTn id="7" dur="500"/>
                                        <p:tgtEl>
                                          <p:spTgt spid="1280005">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80006">
                                            <p:txEl>
                                              <p:pRg st="0" end="0"/>
                                            </p:txEl>
                                          </p:spTgt>
                                        </p:tgtEl>
                                        <p:attrNameLst>
                                          <p:attrName>style.visibility</p:attrName>
                                        </p:attrNameLst>
                                      </p:cBhvr>
                                      <p:to>
                                        <p:strVal val="visible"/>
                                      </p:to>
                                    </p:set>
                                    <p:animEffect transition="in" filter="wipe(left)">
                                      <p:cBhvr>
                                        <p:cTn id="12" dur="500"/>
                                        <p:tgtEl>
                                          <p:spTgt spid="1280006">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80007">
                                            <p:txEl>
                                              <p:pRg st="0" end="0"/>
                                            </p:txEl>
                                          </p:spTgt>
                                        </p:tgtEl>
                                        <p:attrNameLst>
                                          <p:attrName>style.visibility</p:attrName>
                                        </p:attrNameLst>
                                      </p:cBhvr>
                                      <p:to>
                                        <p:strVal val="visible"/>
                                      </p:to>
                                    </p:set>
                                    <p:animEffect transition="in" filter="wipe(left)">
                                      <p:cBhvr>
                                        <p:cTn id="17" dur="500"/>
                                        <p:tgtEl>
                                          <p:spTgt spid="1280007">
                                            <p:txEl>
                                              <p:pRg st="0" end="0"/>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80008">
                                            <p:txEl>
                                              <p:pRg st="0" end="0"/>
                                            </p:txEl>
                                          </p:spTgt>
                                        </p:tgtEl>
                                        <p:attrNameLst>
                                          <p:attrName>style.visibility</p:attrName>
                                        </p:attrNameLst>
                                      </p:cBhvr>
                                      <p:to>
                                        <p:strVal val="visible"/>
                                      </p:to>
                                    </p:set>
                                    <p:animEffect transition="in" filter="wipe(left)">
                                      <p:cBhvr>
                                        <p:cTn id="22" dur="500"/>
                                        <p:tgtEl>
                                          <p:spTgt spid="1280008">
                                            <p:txEl>
                                              <p:pRg st="0" end="0"/>
                                            </p:txEl>
                                          </p:spTgt>
                                        </p:tgtEl>
                                      </p:cBhvr>
                                    </p:animEffect>
                                  </p:childTnLst>
                                </p:cTn>
                              </p:par>
                            </p:childTnLst>
                          </p:cTn>
                        </p:par>
                        <p:par>
                          <p:cTn id="23" fill="hold" nodeType="afterGroup">
                            <p:stCondLst>
                              <p:cond delay="500"/>
                            </p:stCondLst>
                            <p:childTnLst>
                              <p:par>
                                <p:cTn id="24" presetID="1" presetClass="entr" presetSubtype="0" fill="hold" grpId="0" nodeType="afterEffect">
                                  <p:stCondLst>
                                    <p:cond delay="0"/>
                                  </p:stCondLst>
                                  <p:childTnLst>
                                    <p:set>
                                      <p:cBhvr>
                                        <p:cTn id="25" dur="1" fill="hold">
                                          <p:stCondLst>
                                            <p:cond delay="0"/>
                                          </p:stCondLst>
                                        </p:cTn>
                                        <p:tgtEl>
                                          <p:spTgt spid="1280011"/>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80005" grpId="0" build="p" autoUpdateAnimBg="0"/>
      <p:bldP spid="1280006" grpId="0" build="p" autoUpdateAnimBg="0"/>
      <p:bldP spid="1280007" grpId="0" build="p" autoUpdateAnimBg="0"/>
      <p:bldP spid="1280008" grpId="0" build="p" autoUpdateAnimBg="0"/>
      <p:bldP spid="1280011" grpId="0"/>
    </p:bldLst>
  </p:timing>
</p:sld>
</file>

<file path=ppt/slides/slide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51330" name="Rectangle 2"/>
          <p:cNvSpPr>
            <a:spLocks noGrp="1" noChangeArrowheads="1"/>
          </p:cNvSpPr>
          <p:nvPr>
            <p:ph type="title"/>
          </p:nvPr>
        </p:nvSpPr>
        <p:spPr>
          <a:xfrm>
            <a:off x="457200" y="214313"/>
            <a:ext cx="8229600" cy="609600"/>
          </a:xfrm>
        </p:spPr>
        <p:txBody>
          <a:bodyPr>
            <a:normAutofit fontScale="90000"/>
          </a:bodyPr>
          <a:lstStyle/>
          <a:p>
            <a:r>
              <a:rPr lang="en-US" altLang="en-US"/>
              <a:t>Factoring Trinomials</a:t>
            </a:r>
          </a:p>
        </p:txBody>
      </p:sp>
      <p:sp>
        <p:nvSpPr>
          <p:cNvPr id="1251331" name="Rectangle 3"/>
          <p:cNvSpPr>
            <a:spLocks noGrp="1" noChangeArrowheads="1"/>
          </p:cNvSpPr>
          <p:nvPr>
            <p:ph idx="1"/>
          </p:nvPr>
        </p:nvSpPr>
        <p:spPr>
          <a:xfrm>
            <a:off x="533400" y="1295400"/>
            <a:ext cx="7772400" cy="4876800"/>
          </a:xfrm>
        </p:spPr>
        <p:txBody>
          <a:bodyPr>
            <a:normAutofit lnSpcReduction="10000"/>
          </a:bodyPr>
          <a:lstStyle/>
          <a:p>
            <a:pPr marL="0" indent="0">
              <a:lnSpc>
                <a:spcPct val="90000"/>
              </a:lnSpc>
              <a:buFont typeface="Wingdings" pitchFamily="2" charset="2"/>
              <a:buNone/>
            </a:pPr>
            <a:r>
              <a:rPr lang="en-US" altLang="en-US" sz="2800"/>
              <a:t>Recall by using the FOIL method that</a:t>
            </a:r>
          </a:p>
          <a:p>
            <a:pPr marL="0" indent="0">
              <a:lnSpc>
                <a:spcPct val="90000"/>
              </a:lnSpc>
              <a:buFont typeface="Wingdings" pitchFamily="2" charset="2"/>
              <a:buNone/>
            </a:pPr>
            <a:r>
              <a:rPr lang="en-US" altLang="en-US" sz="2400" b="1" i="1">
                <a:solidFill>
                  <a:schemeClr val="accent1"/>
                </a:solidFill>
              </a:rPr>
              <a:t>                                  F       O       I       L</a:t>
            </a:r>
          </a:p>
          <a:p>
            <a:pPr marL="0" indent="0">
              <a:lnSpc>
                <a:spcPct val="90000"/>
              </a:lnSpc>
              <a:buFont typeface="Wingdings" pitchFamily="2" charset="2"/>
              <a:buNone/>
            </a:pPr>
            <a:r>
              <a:rPr lang="en-US" altLang="en-US" sz="2800"/>
              <a:t>	(</a:t>
            </a:r>
            <a:r>
              <a:rPr lang="en-US" altLang="en-US" sz="2800" i="1"/>
              <a:t>x</a:t>
            </a:r>
            <a:r>
              <a:rPr lang="en-US" altLang="en-US" sz="2800"/>
              <a:t> + 2)(</a:t>
            </a:r>
            <a:r>
              <a:rPr lang="en-US" altLang="en-US" sz="2800" i="1"/>
              <a:t>x</a:t>
            </a:r>
            <a:r>
              <a:rPr lang="en-US" altLang="en-US" sz="2800"/>
              <a:t> + 4) = </a:t>
            </a:r>
            <a:r>
              <a:rPr lang="en-US" altLang="en-US" sz="2800" i="1"/>
              <a:t>x</a:t>
            </a:r>
            <a:r>
              <a:rPr lang="en-US" altLang="en-US" sz="2800" baseline="30000"/>
              <a:t>2</a:t>
            </a:r>
            <a:r>
              <a:rPr lang="en-US" altLang="en-US" sz="2800"/>
              <a:t> + </a:t>
            </a:r>
            <a:r>
              <a:rPr lang="en-US" altLang="en-US" sz="2800" b="1">
                <a:solidFill>
                  <a:schemeClr val="accent2"/>
                </a:solidFill>
              </a:rPr>
              <a:t>4</a:t>
            </a:r>
            <a:r>
              <a:rPr lang="en-US" altLang="en-US" sz="2800" i="1"/>
              <a:t>x</a:t>
            </a:r>
            <a:r>
              <a:rPr lang="en-US" altLang="en-US" sz="2800"/>
              <a:t> + </a:t>
            </a:r>
            <a:r>
              <a:rPr lang="en-US" altLang="en-US" sz="2800" b="1">
                <a:solidFill>
                  <a:schemeClr val="accent2"/>
                </a:solidFill>
              </a:rPr>
              <a:t>2</a:t>
            </a:r>
            <a:r>
              <a:rPr lang="en-US" altLang="en-US" sz="2800" i="1"/>
              <a:t>x</a:t>
            </a:r>
            <a:r>
              <a:rPr lang="en-US" altLang="en-US" sz="2800"/>
              <a:t> + </a:t>
            </a:r>
            <a:r>
              <a:rPr lang="en-US" altLang="en-US" sz="2800" b="1">
                <a:solidFill>
                  <a:schemeClr val="folHlink"/>
                </a:solidFill>
              </a:rPr>
              <a:t>8</a:t>
            </a:r>
            <a:endParaRPr lang="en-US" altLang="en-US" sz="2800">
              <a:solidFill>
                <a:schemeClr val="folHlink"/>
              </a:solidFill>
            </a:endParaRPr>
          </a:p>
          <a:p>
            <a:pPr marL="0" indent="0">
              <a:lnSpc>
                <a:spcPct val="90000"/>
              </a:lnSpc>
              <a:buFont typeface="Wingdings" pitchFamily="2" charset="2"/>
              <a:buNone/>
            </a:pPr>
            <a:r>
              <a:rPr lang="en-US" altLang="en-US" sz="2800"/>
              <a:t>	                      = </a:t>
            </a:r>
            <a:r>
              <a:rPr lang="en-US" altLang="en-US" sz="2800" i="1"/>
              <a:t>x</a:t>
            </a:r>
            <a:r>
              <a:rPr lang="en-US" altLang="en-US" sz="2800" baseline="30000"/>
              <a:t>2</a:t>
            </a:r>
            <a:r>
              <a:rPr lang="en-US" altLang="en-US" sz="2800"/>
              <a:t> + </a:t>
            </a:r>
            <a:r>
              <a:rPr lang="en-US" altLang="en-US" sz="2800" b="1">
                <a:solidFill>
                  <a:schemeClr val="accent2"/>
                </a:solidFill>
              </a:rPr>
              <a:t>6</a:t>
            </a:r>
            <a:r>
              <a:rPr lang="en-US" altLang="en-US" sz="2800" i="1"/>
              <a:t>x</a:t>
            </a:r>
            <a:r>
              <a:rPr lang="en-US" altLang="en-US" sz="2800"/>
              <a:t> + </a:t>
            </a:r>
            <a:r>
              <a:rPr lang="en-US" altLang="en-US" sz="2800" b="1">
                <a:solidFill>
                  <a:schemeClr val="folHlink"/>
                </a:solidFill>
              </a:rPr>
              <a:t>8</a:t>
            </a:r>
          </a:p>
          <a:p>
            <a:pPr marL="0" indent="0">
              <a:lnSpc>
                <a:spcPct val="90000"/>
              </a:lnSpc>
              <a:spcBef>
                <a:spcPct val="45000"/>
              </a:spcBef>
              <a:buFont typeface="Wingdings" pitchFamily="2" charset="2"/>
              <a:buNone/>
            </a:pPr>
            <a:r>
              <a:rPr lang="en-US" altLang="en-US" sz="2800"/>
              <a:t>To factor </a:t>
            </a:r>
            <a:r>
              <a:rPr lang="en-US" altLang="en-US" sz="2800" i="1"/>
              <a:t>x</a:t>
            </a:r>
            <a:r>
              <a:rPr lang="en-US" altLang="en-US" sz="2800" baseline="30000"/>
              <a:t>2</a:t>
            </a:r>
            <a:r>
              <a:rPr lang="en-US" altLang="en-US" sz="2800"/>
              <a:t> + </a:t>
            </a:r>
            <a:r>
              <a:rPr lang="en-US" altLang="en-US" sz="2800" b="1" i="1">
                <a:solidFill>
                  <a:schemeClr val="accent2"/>
                </a:solidFill>
              </a:rPr>
              <a:t>b</a:t>
            </a:r>
            <a:r>
              <a:rPr lang="en-US" altLang="en-US" sz="2800" i="1"/>
              <a:t>x</a:t>
            </a:r>
            <a:r>
              <a:rPr lang="en-US" altLang="en-US" sz="2800"/>
              <a:t> + </a:t>
            </a:r>
            <a:r>
              <a:rPr lang="en-US" altLang="en-US" sz="2800" b="1" i="1">
                <a:solidFill>
                  <a:schemeClr val="folHlink"/>
                </a:solidFill>
              </a:rPr>
              <a:t>c</a:t>
            </a:r>
            <a:r>
              <a:rPr lang="en-US" altLang="en-US" sz="2800"/>
              <a:t> into (</a:t>
            </a:r>
            <a:r>
              <a:rPr lang="en-US" altLang="en-US" sz="2800" i="1"/>
              <a:t>x</a:t>
            </a:r>
            <a:r>
              <a:rPr lang="en-US" altLang="en-US" sz="2800"/>
              <a:t> + one #)(</a:t>
            </a:r>
            <a:r>
              <a:rPr lang="en-US" altLang="en-US" sz="2800" i="1"/>
              <a:t>x</a:t>
            </a:r>
            <a:r>
              <a:rPr lang="en-US" altLang="en-US" sz="2800"/>
              <a:t> + another #), note that </a:t>
            </a:r>
            <a:r>
              <a:rPr lang="en-US" altLang="en-US" sz="2800" b="1" i="1">
                <a:solidFill>
                  <a:schemeClr val="accent2"/>
                </a:solidFill>
              </a:rPr>
              <a:t>b</a:t>
            </a:r>
            <a:r>
              <a:rPr lang="en-US" altLang="en-US" sz="2800"/>
              <a:t> is the sum of the two numbers and </a:t>
            </a:r>
            <a:r>
              <a:rPr lang="en-US" altLang="en-US" sz="2800" b="1" i="1">
                <a:solidFill>
                  <a:schemeClr val="folHlink"/>
                </a:solidFill>
              </a:rPr>
              <a:t>c</a:t>
            </a:r>
            <a:r>
              <a:rPr lang="en-US" altLang="en-US" sz="2800"/>
              <a:t> is the product of the two numbers.</a:t>
            </a:r>
          </a:p>
          <a:p>
            <a:pPr marL="0" indent="0">
              <a:lnSpc>
                <a:spcPct val="90000"/>
              </a:lnSpc>
              <a:spcBef>
                <a:spcPct val="45000"/>
              </a:spcBef>
              <a:buFont typeface="Wingdings" pitchFamily="2" charset="2"/>
              <a:buNone/>
            </a:pPr>
            <a:r>
              <a:rPr lang="en-US" altLang="en-US" sz="2800"/>
              <a:t>So we’ll be looking for 2 numbers whose product is </a:t>
            </a:r>
            <a:r>
              <a:rPr lang="en-US" altLang="en-US" sz="2800" b="1" i="1">
                <a:solidFill>
                  <a:schemeClr val="folHlink"/>
                </a:solidFill>
              </a:rPr>
              <a:t>c</a:t>
            </a:r>
            <a:r>
              <a:rPr lang="en-US" altLang="en-US" sz="2800"/>
              <a:t> and whose sum is </a:t>
            </a:r>
            <a:r>
              <a:rPr lang="en-US" altLang="en-US" sz="2800" b="1" i="1">
                <a:solidFill>
                  <a:schemeClr val="accent2"/>
                </a:solidFill>
              </a:rPr>
              <a:t>b</a:t>
            </a:r>
            <a:r>
              <a:rPr lang="en-US" altLang="en-US" sz="2800"/>
              <a:t>.</a:t>
            </a:r>
          </a:p>
          <a:p>
            <a:pPr marL="0" indent="0">
              <a:lnSpc>
                <a:spcPct val="90000"/>
              </a:lnSpc>
              <a:spcBef>
                <a:spcPct val="45000"/>
              </a:spcBef>
              <a:buFont typeface="Wingdings" pitchFamily="2" charset="2"/>
              <a:buNone/>
            </a:pPr>
            <a:r>
              <a:rPr lang="en-US" altLang="en-US" sz="2800"/>
              <a:t>Note:  there are fewer choices for the product, so that’s why we start there first.</a:t>
            </a:r>
          </a:p>
        </p:txBody>
      </p:sp>
    </p:spTree>
    <p:extLst>
      <p:ext uri="{BB962C8B-B14F-4D97-AF65-F5344CB8AC3E}">
        <p14:creationId xmlns:p14="http://schemas.microsoft.com/office/powerpoint/2010/main" val="3905753002"/>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2" presetClass="entr" presetSubtype="8" fill="hold" grpId="0" nodeType="afterEffect">
                                  <p:stCondLst>
                                    <p:cond delay="0"/>
                                  </p:stCondLst>
                                  <p:childTnLst>
                                    <p:set>
                                      <p:cBhvr>
                                        <p:cTn id="6" dur="1" fill="hold">
                                          <p:stCondLst>
                                            <p:cond delay="0"/>
                                          </p:stCondLst>
                                        </p:cTn>
                                        <p:tgtEl>
                                          <p:spTgt spid="1251331">
                                            <p:txEl>
                                              <p:pRg st="0" end="0"/>
                                            </p:txEl>
                                          </p:spTgt>
                                        </p:tgtEl>
                                        <p:attrNameLst>
                                          <p:attrName>style.visibility</p:attrName>
                                        </p:attrNameLst>
                                      </p:cBhvr>
                                      <p:to>
                                        <p:strVal val="visible"/>
                                      </p:to>
                                    </p:set>
                                    <p:animEffect transition="in" filter="wipe(left)">
                                      <p:cBhvr>
                                        <p:cTn id="7" dur="500"/>
                                        <p:tgtEl>
                                          <p:spTgt spid="1251331">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51331">
                                            <p:txEl>
                                              <p:pRg st="1" end="1"/>
                                            </p:txEl>
                                          </p:spTgt>
                                        </p:tgtEl>
                                        <p:attrNameLst>
                                          <p:attrName>style.visibility</p:attrName>
                                        </p:attrNameLst>
                                      </p:cBhvr>
                                      <p:to>
                                        <p:strVal val="visible"/>
                                      </p:to>
                                    </p:set>
                                    <p:animEffect transition="in" filter="wipe(left)">
                                      <p:cBhvr>
                                        <p:cTn id="12" dur="500"/>
                                        <p:tgtEl>
                                          <p:spTgt spid="1251331">
                                            <p:txEl>
                                              <p:pRg st="1" end="1"/>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51331">
                                            <p:txEl>
                                              <p:pRg st="2" end="2"/>
                                            </p:txEl>
                                          </p:spTgt>
                                        </p:tgtEl>
                                        <p:attrNameLst>
                                          <p:attrName>style.visibility</p:attrName>
                                        </p:attrNameLst>
                                      </p:cBhvr>
                                      <p:to>
                                        <p:strVal val="visible"/>
                                      </p:to>
                                    </p:set>
                                    <p:animEffect transition="in" filter="wipe(left)">
                                      <p:cBhvr>
                                        <p:cTn id="17" dur="500"/>
                                        <p:tgtEl>
                                          <p:spTgt spid="1251331">
                                            <p:txEl>
                                              <p:pRg st="2" end="2"/>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51331">
                                            <p:txEl>
                                              <p:pRg st="3" end="3"/>
                                            </p:txEl>
                                          </p:spTgt>
                                        </p:tgtEl>
                                        <p:attrNameLst>
                                          <p:attrName>style.visibility</p:attrName>
                                        </p:attrNameLst>
                                      </p:cBhvr>
                                      <p:to>
                                        <p:strVal val="visible"/>
                                      </p:to>
                                    </p:set>
                                    <p:animEffect transition="in" filter="wipe(left)">
                                      <p:cBhvr>
                                        <p:cTn id="22" dur="500"/>
                                        <p:tgtEl>
                                          <p:spTgt spid="1251331">
                                            <p:txEl>
                                              <p:pRg st="3" end="3"/>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51331">
                                            <p:txEl>
                                              <p:pRg st="4" end="4"/>
                                            </p:txEl>
                                          </p:spTgt>
                                        </p:tgtEl>
                                        <p:attrNameLst>
                                          <p:attrName>style.visibility</p:attrName>
                                        </p:attrNameLst>
                                      </p:cBhvr>
                                      <p:to>
                                        <p:strVal val="visible"/>
                                      </p:to>
                                    </p:set>
                                    <p:animEffect transition="in" filter="wipe(left)">
                                      <p:cBhvr>
                                        <p:cTn id="27" dur="500"/>
                                        <p:tgtEl>
                                          <p:spTgt spid="1251331">
                                            <p:txEl>
                                              <p:pRg st="4" end="4"/>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1251331">
                                            <p:txEl>
                                              <p:pRg st="5" end="5"/>
                                            </p:txEl>
                                          </p:spTgt>
                                        </p:tgtEl>
                                        <p:attrNameLst>
                                          <p:attrName>style.visibility</p:attrName>
                                        </p:attrNameLst>
                                      </p:cBhvr>
                                      <p:to>
                                        <p:strVal val="visible"/>
                                      </p:to>
                                    </p:set>
                                    <p:animEffect transition="in" filter="wipe(left)">
                                      <p:cBhvr>
                                        <p:cTn id="32" dur="500"/>
                                        <p:tgtEl>
                                          <p:spTgt spid="1251331">
                                            <p:txEl>
                                              <p:pRg st="5" end="5"/>
                                            </p:txEl>
                                          </p:spTgt>
                                        </p:tgtEl>
                                      </p:cBhvr>
                                    </p:animEffect>
                                  </p:childTnLst>
                                </p:cTn>
                              </p:par>
                            </p:childTnLst>
                          </p:cTn>
                        </p:par>
                      </p:childTnLst>
                    </p:cTn>
                  </p:par>
                  <p:par>
                    <p:cTn id="33" fill="hold" nodeType="clickPar">
                      <p:stCondLst>
                        <p:cond delay="indefinite"/>
                      </p:stCondLst>
                      <p:childTnLst>
                        <p:par>
                          <p:cTn id="34" fill="hold" nodeType="withGroup">
                            <p:stCondLst>
                              <p:cond delay="0"/>
                            </p:stCondLst>
                            <p:childTnLst>
                              <p:par>
                                <p:cTn id="35" presetID="22" presetClass="entr" presetSubtype="8" fill="hold" grpId="0" nodeType="clickEffect">
                                  <p:stCondLst>
                                    <p:cond delay="0"/>
                                  </p:stCondLst>
                                  <p:childTnLst>
                                    <p:set>
                                      <p:cBhvr>
                                        <p:cTn id="36" dur="1" fill="hold">
                                          <p:stCondLst>
                                            <p:cond delay="0"/>
                                          </p:stCondLst>
                                        </p:cTn>
                                        <p:tgtEl>
                                          <p:spTgt spid="1251331">
                                            <p:txEl>
                                              <p:pRg st="6" end="6"/>
                                            </p:txEl>
                                          </p:spTgt>
                                        </p:tgtEl>
                                        <p:attrNameLst>
                                          <p:attrName>style.visibility</p:attrName>
                                        </p:attrNameLst>
                                      </p:cBhvr>
                                      <p:to>
                                        <p:strVal val="visible"/>
                                      </p:to>
                                    </p:set>
                                    <p:animEffect transition="in" filter="wipe(left)">
                                      <p:cBhvr>
                                        <p:cTn id="37" dur="500"/>
                                        <p:tgtEl>
                                          <p:spTgt spid="1251331">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1331" grpId="0" build="p" autoUpdateAnimBg="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1026" name="Text Box 2"/>
          <p:cNvSpPr txBox="1">
            <a:spLocks noChangeArrowheads="1"/>
          </p:cNvSpPr>
          <p:nvPr/>
        </p:nvSpPr>
        <p:spPr bwMode="auto">
          <a:xfrm>
            <a:off x="685800" y="2055813"/>
            <a:ext cx="8153400" cy="24415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Since the product of the last two terms of the binomials will have to be –30, we know that they must be different signs.</a:t>
            </a:r>
          </a:p>
          <a:p>
            <a:r>
              <a:rPr lang="en-US" altLang="en-US" sz="2800"/>
              <a:t>Possible factors of –30 are {</a:t>
            </a:r>
            <a:r>
              <a:rPr lang="en-US" altLang="en-US"/>
              <a:t>–</a:t>
            </a:r>
            <a:r>
              <a:rPr lang="en-US" altLang="en-US" sz="2800"/>
              <a:t>1, 30}, {1, </a:t>
            </a:r>
            <a:r>
              <a:rPr lang="en-US" altLang="en-US"/>
              <a:t>–</a:t>
            </a:r>
            <a:r>
              <a:rPr lang="en-US" altLang="en-US" sz="2800"/>
              <a:t>30}, {</a:t>
            </a:r>
            <a:r>
              <a:rPr lang="en-US" altLang="en-US"/>
              <a:t>–</a:t>
            </a:r>
            <a:r>
              <a:rPr lang="en-US" altLang="en-US" sz="2800"/>
              <a:t>2, 15}, {2, </a:t>
            </a:r>
            <a:r>
              <a:rPr lang="en-US" altLang="en-US"/>
              <a:t>–</a:t>
            </a:r>
            <a:r>
              <a:rPr lang="en-US" altLang="en-US" sz="2800"/>
              <a:t>15}, {</a:t>
            </a:r>
            <a:r>
              <a:rPr lang="en-US" altLang="en-US"/>
              <a:t>–</a:t>
            </a:r>
            <a:r>
              <a:rPr lang="en-US" altLang="en-US" sz="2800"/>
              <a:t>3, 10}, {3, </a:t>
            </a:r>
            <a:r>
              <a:rPr lang="en-US" altLang="en-US"/>
              <a:t>–</a:t>
            </a:r>
            <a:r>
              <a:rPr lang="en-US" altLang="en-US" sz="2800"/>
              <a:t>10}, {</a:t>
            </a:r>
            <a:r>
              <a:rPr lang="en-US" altLang="en-US"/>
              <a:t>–</a:t>
            </a:r>
            <a:r>
              <a:rPr lang="en-US" altLang="en-US" sz="2800"/>
              <a:t>5, 6} or {5, </a:t>
            </a:r>
            <a:r>
              <a:rPr lang="en-US" altLang="en-US"/>
              <a:t>–</a:t>
            </a:r>
            <a:r>
              <a:rPr lang="en-US" altLang="en-US" sz="2800"/>
              <a:t>6}.</a:t>
            </a:r>
          </a:p>
        </p:txBody>
      </p:sp>
      <p:sp>
        <p:nvSpPr>
          <p:cNvPr id="1281030" name="Text Box 6"/>
          <p:cNvSpPr txBox="1">
            <a:spLocks noChangeArrowheads="1"/>
          </p:cNvSpPr>
          <p:nvPr/>
        </p:nvSpPr>
        <p:spPr bwMode="auto">
          <a:xfrm>
            <a:off x="609600" y="4875213"/>
            <a:ext cx="8229600" cy="13731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We will be looking for a combination that gives the sum of the products of the outside terms and the inside terms equal to </a:t>
            </a:r>
            <a:r>
              <a:rPr lang="en-US" altLang="en-US"/>
              <a:t>–</a:t>
            </a:r>
            <a:r>
              <a:rPr lang="en-US" altLang="en-US" sz="2800" i="1"/>
              <a:t>x</a:t>
            </a:r>
            <a:r>
              <a:rPr lang="en-US" altLang="en-US" sz="2800"/>
              <a:t>.</a:t>
            </a:r>
          </a:p>
        </p:txBody>
      </p:sp>
      <p:sp>
        <p:nvSpPr>
          <p:cNvPr id="1281031" name="Rectangle 7"/>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81032" name="Text Box 8"/>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
        <p:nvSpPr>
          <p:cNvPr id="1281033" name="Rectangle 9"/>
          <p:cNvSpPr>
            <a:spLocks noChangeArrowheads="1"/>
          </p:cNvSpPr>
          <p:nvPr/>
        </p:nvSpPr>
        <p:spPr bwMode="auto">
          <a:xfrm>
            <a:off x="7467600" y="6019800"/>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3271646231"/>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81026">
                                            <p:txEl>
                                              <p:pRg st="0" end="0"/>
                                            </p:txEl>
                                          </p:spTgt>
                                        </p:tgtEl>
                                        <p:attrNameLst>
                                          <p:attrName>style.visibility</p:attrName>
                                        </p:attrNameLst>
                                      </p:cBhvr>
                                      <p:to>
                                        <p:strVal val="visible"/>
                                      </p:to>
                                    </p:set>
                                    <p:animEffect transition="in" filter="wipe(left)">
                                      <p:cBhvr>
                                        <p:cTn id="7" dur="500"/>
                                        <p:tgtEl>
                                          <p:spTgt spid="1281026">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81026">
                                            <p:txEl>
                                              <p:pRg st="1" end="1"/>
                                            </p:txEl>
                                          </p:spTgt>
                                        </p:tgtEl>
                                        <p:attrNameLst>
                                          <p:attrName>style.visibility</p:attrName>
                                        </p:attrNameLst>
                                      </p:cBhvr>
                                      <p:to>
                                        <p:strVal val="visible"/>
                                      </p:to>
                                    </p:set>
                                    <p:animEffect transition="in" filter="wipe(left)">
                                      <p:cBhvr>
                                        <p:cTn id="12" dur="500"/>
                                        <p:tgtEl>
                                          <p:spTgt spid="1281026">
                                            <p:txEl>
                                              <p:pRg st="1" end="1"/>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81030">
                                            <p:txEl>
                                              <p:pRg st="0" end="0"/>
                                            </p:txEl>
                                          </p:spTgt>
                                        </p:tgtEl>
                                        <p:attrNameLst>
                                          <p:attrName>style.visibility</p:attrName>
                                        </p:attrNameLst>
                                      </p:cBhvr>
                                      <p:to>
                                        <p:strVal val="visible"/>
                                      </p:to>
                                    </p:set>
                                    <p:animEffect transition="in" filter="wipe(left)">
                                      <p:cBhvr>
                                        <p:cTn id="17" dur="500"/>
                                        <p:tgtEl>
                                          <p:spTgt spid="1281030">
                                            <p:txEl>
                                              <p:pRg st="0" end="0"/>
                                            </p:txEl>
                                          </p:spTgt>
                                        </p:tgtEl>
                                      </p:cBhvr>
                                    </p:animEffect>
                                  </p:childTnLst>
                                </p:cTn>
                              </p:par>
                            </p:childTnLst>
                          </p:cTn>
                        </p:par>
                        <p:par>
                          <p:cTn id="18" fill="hold" nodeType="afterGroup">
                            <p:stCondLst>
                              <p:cond delay="500"/>
                            </p:stCondLst>
                            <p:childTnLst>
                              <p:par>
                                <p:cTn id="19" presetID="1" presetClass="entr" presetSubtype="0" fill="hold" grpId="0" nodeType="afterEffect">
                                  <p:stCondLst>
                                    <p:cond delay="0"/>
                                  </p:stCondLst>
                                  <p:childTnLst>
                                    <p:set>
                                      <p:cBhvr>
                                        <p:cTn id="20" dur="1" fill="hold">
                                          <p:stCondLst>
                                            <p:cond delay="0"/>
                                          </p:stCondLst>
                                        </p:cTn>
                                        <p:tgtEl>
                                          <p:spTgt spid="1281033"/>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81026" grpId="0" build="p" autoUpdateAnimBg="0"/>
      <p:bldP spid="1281030" grpId="0" build="p" autoUpdateAnimBg="0"/>
      <p:bldP spid="1281033" grpId="0"/>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82053" name="Group 5"/>
          <p:cNvGrpSpPr>
            <a:grpSpLocks/>
          </p:cNvGrpSpPr>
          <p:nvPr/>
        </p:nvGrpSpPr>
        <p:grpSpPr bwMode="auto">
          <a:xfrm>
            <a:off x="304800" y="1631950"/>
            <a:ext cx="8610600" cy="822325"/>
            <a:chOff x="192" y="2064"/>
            <a:chExt cx="5424" cy="518"/>
          </a:xfrm>
        </p:grpSpPr>
        <p:sp>
          <p:nvSpPr>
            <p:cNvPr id="1282054" name="Text Box 6"/>
            <p:cNvSpPr txBox="1">
              <a:spLocks noChangeArrowheads="1"/>
            </p:cNvSpPr>
            <p:nvPr/>
          </p:nvSpPr>
          <p:spPr bwMode="auto">
            <a:xfrm>
              <a:off x="192" y="2064"/>
              <a:ext cx="72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Factors of -30</a:t>
              </a:r>
            </a:p>
          </p:txBody>
        </p:sp>
        <p:sp>
          <p:nvSpPr>
            <p:cNvPr id="1282055" name="Text Box 7"/>
            <p:cNvSpPr txBox="1">
              <a:spLocks noChangeArrowheads="1"/>
            </p:cNvSpPr>
            <p:nvPr/>
          </p:nvSpPr>
          <p:spPr bwMode="auto">
            <a:xfrm>
              <a:off x="1152" y="2064"/>
              <a:ext cx="96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Resulting Binomials</a:t>
              </a:r>
            </a:p>
          </p:txBody>
        </p:sp>
        <p:sp>
          <p:nvSpPr>
            <p:cNvPr id="1282056" name="Text Box 8"/>
            <p:cNvSpPr txBox="1">
              <a:spLocks noChangeArrowheads="1"/>
            </p:cNvSpPr>
            <p:nvPr/>
          </p:nvSpPr>
          <p:spPr bwMode="auto">
            <a:xfrm>
              <a:off x="2304" y="2064"/>
              <a:ext cx="1296"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Outside Terms</a:t>
              </a:r>
            </a:p>
          </p:txBody>
        </p:sp>
        <p:sp>
          <p:nvSpPr>
            <p:cNvPr id="1282057" name="Text Box 9"/>
            <p:cNvSpPr txBox="1">
              <a:spLocks noChangeArrowheads="1"/>
            </p:cNvSpPr>
            <p:nvPr/>
          </p:nvSpPr>
          <p:spPr bwMode="auto">
            <a:xfrm>
              <a:off x="3600" y="2064"/>
              <a:ext cx="1152"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Inside Terms</a:t>
              </a:r>
            </a:p>
          </p:txBody>
        </p:sp>
        <p:sp>
          <p:nvSpPr>
            <p:cNvPr id="1282058" name="Text Box 10"/>
            <p:cNvSpPr txBox="1">
              <a:spLocks noChangeArrowheads="1"/>
            </p:cNvSpPr>
            <p:nvPr/>
          </p:nvSpPr>
          <p:spPr bwMode="auto">
            <a:xfrm>
              <a:off x="4752" y="2064"/>
              <a:ext cx="864"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Sum of Products</a:t>
              </a:r>
            </a:p>
          </p:txBody>
        </p:sp>
      </p:grpSp>
      <p:sp>
        <p:nvSpPr>
          <p:cNvPr id="1282059" name="Text Box 11"/>
          <p:cNvSpPr txBox="1">
            <a:spLocks noChangeArrowheads="1"/>
          </p:cNvSpPr>
          <p:nvPr/>
        </p:nvSpPr>
        <p:spPr bwMode="auto">
          <a:xfrm>
            <a:off x="304800" y="2359025"/>
            <a:ext cx="8610600" cy="289002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30000"/>
              </a:spcBef>
            </a:pPr>
            <a:r>
              <a:rPr lang="en-US" altLang="en-US" dirty="0"/>
              <a:t>{-1, 30}    </a:t>
            </a:r>
            <a:r>
              <a:rPr lang="en-US" altLang="en-US" dirty="0" smtClean="0"/>
              <a:t>		(</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1</a:t>
            </a:r>
            <a:r>
              <a:rPr lang="en-US" altLang="en-US" dirty="0"/>
              <a:t>)(</a:t>
            </a:r>
            <a:r>
              <a:rPr lang="en-US" altLang="en-US" i="1" dirty="0">
                <a:solidFill>
                  <a:srgbClr val="2563A1"/>
                </a:solidFill>
              </a:rPr>
              <a:t>x</a:t>
            </a:r>
            <a:r>
              <a:rPr lang="en-US" altLang="en-US" dirty="0"/>
              <a:t> + </a:t>
            </a:r>
            <a:r>
              <a:rPr lang="en-US" altLang="en-US" dirty="0">
                <a:solidFill>
                  <a:srgbClr val="D02800"/>
                </a:solidFill>
              </a:rPr>
              <a:t>30</a:t>
            </a:r>
            <a:r>
              <a:rPr lang="en-US" altLang="en-US" dirty="0"/>
              <a:t>)	   </a:t>
            </a:r>
            <a:r>
              <a:rPr lang="en-US" altLang="en-US" dirty="0">
                <a:solidFill>
                  <a:srgbClr val="D02800"/>
                </a:solidFill>
              </a:rPr>
              <a:t> 90</a:t>
            </a:r>
            <a:r>
              <a:rPr lang="en-US" altLang="en-US" i="1" dirty="0">
                <a:solidFill>
                  <a:srgbClr val="D02800"/>
                </a:solidFill>
              </a:rPr>
              <a:t>x</a:t>
            </a:r>
            <a:r>
              <a:rPr lang="en-US" altLang="en-US" dirty="0"/>
              <a:t>		      </a:t>
            </a:r>
            <a:r>
              <a:rPr lang="en-US" altLang="en-US" dirty="0">
                <a:solidFill>
                  <a:srgbClr val="2563A1"/>
                </a:solidFill>
              </a:rPr>
              <a:t>-</a:t>
            </a:r>
            <a:r>
              <a:rPr lang="en-US" altLang="en-US" i="1" dirty="0">
                <a:solidFill>
                  <a:srgbClr val="2563A1"/>
                </a:solidFill>
              </a:rPr>
              <a:t>x</a:t>
            </a:r>
            <a:r>
              <a:rPr lang="en-US" altLang="en-US" dirty="0"/>
              <a:t>		    89</a:t>
            </a:r>
            <a:r>
              <a:rPr lang="en-US" altLang="en-US" i="1" dirty="0"/>
              <a:t>x</a:t>
            </a:r>
          </a:p>
          <a:p>
            <a:pPr>
              <a:spcBef>
                <a:spcPct val="30000"/>
              </a:spcBef>
            </a:pPr>
            <a:r>
              <a:rPr lang="en-US" altLang="en-US" dirty="0"/>
              <a:t>	    </a:t>
            </a:r>
            <a:r>
              <a:rPr lang="en-US" altLang="en-US" dirty="0" smtClean="0"/>
              <a:t>	 </a:t>
            </a:r>
            <a:r>
              <a:rPr lang="en-US" altLang="en-US" dirty="0"/>
              <a:t>(3</a:t>
            </a:r>
            <a:r>
              <a:rPr lang="en-US" altLang="en-US" i="1" dirty="0"/>
              <a:t>x + </a:t>
            </a:r>
            <a:r>
              <a:rPr lang="en-US" altLang="en-US" dirty="0"/>
              <a:t>30)(</a:t>
            </a:r>
            <a:r>
              <a:rPr lang="en-US" altLang="en-US" i="1" dirty="0"/>
              <a:t>x</a:t>
            </a:r>
            <a:r>
              <a:rPr lang="en-US" altLang="en-US" dirty="0"/>
              <a:t> – 1)            Common factor so no need to test.</a:t>
            </a:r>
          </a:p>
          <a:p>
            <a:pPr>
              <a:spcBef>
                <a:spcPct val="30000"/>
              </a:spcBef>
            </a:pPr>
            <a:r>
              <a:rPr lang="en-US" altLang="en-US" dirty="0"/>
              <a:t>{1, -30}    </a:t>
            </a:r>
            <a:r>
              <a:rPr lang="en-US" altLang="en-US" dirty="0" smtClean="0"/>
              <a:t>		(</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1</a:t>
            </a:r>
            <a:r>
              <a:rPr lang="en-US" altLang="en-US" dirty="0"/>
              <a:t>)(</a:t>
            </a:r>
            <a:r>
              <a:rPr lang="en-US" altLang="en-US" i="1" dirty="0">
                <a:solidFill>
                  <a:srgbClr val="2563A1"/>
                </a:solidFill>
              </a:rPr>
              <a:t>x</a:t>
            </a:r>
            <a:r>
              <a:rPr lang="en-US" altLang="en-US" dirty="0"/>
              <a:t> – </a:t>
            </a:r>
            <a:r>
              <a:rPr lang="en-US" altLang="en-US" dirty="0">
                <a:solidFill>
                  <a:srgbClr val="D02800"/>
                </a:solidFill>
              </a:rPr>
              <a:t>30</a:t>
            </a:r>
            <a:r>
              <a:rPr lang="en-US" altLang="en-US" dirty="0"/>
              <a:t>)	   </a:t>
            </a:r>
            <a:r>
              <a:rPr lang="en-US" altLang="en-US" dirty="0">
                <a:solidFill>
                  <a:srgbClr val="D02800"/>
                </a:solidFill>
              </a:rPr>
              <a:t>-90</a:t>
            </a:r>
            <a:r>
              <a:rPr lang="en-US" altLang="en-US" i="1" dirty="0">
                <a:solidFill>
                  <a:srgbClr val="D02800"/>
                </a:solidFill>
              </a:rPr>
              <a:t>x</a:t>
            </a:r>
            <a:r>
              <a:rPr lang="en-US" altLang="en-US" dirty="0"/>
              <a:t>		     </a:t>
            </a:r>
            <a:r>
              <a:rPr lang="en-US" altLang="en-US" dirty="0">
                <a:solidFill>
                  <a:srgbClr val="2563A1"/>
                </a:solidFill>
              </a:rPr>
              <a:t>  </a:t>
            </a:r>
            <a:r>
              <a:rPr lang="en-US" altLang="en-US" i="1" dirty="0">
                <a:solidFill>
                  <a:srgbClr val="2563A1"/>
                </a:solidFill>
              </a:rPr>
              <a:t>x</a:t>
            </a:r>
            <a:r>
              <a:rPr lang="en-US" altLang="en-US" dirty="0"/>
              <a:t>		   -89</a:t>
            </a:r>
            <a:r>
              <a:rPr lang="en-US" altLang="en-US" i="1" dirty="0"/>
              <a:t>x</a:t>
            </a:r>
          </a:p>
          <a:p>
            <a:pPr>
              <a:spcBef>
                <a:spcPct val="30000"/>
              </a:spcBef>
            </a:pPr>
            <a:r>
              <a:rPr lang="en-US" altLang="en-US" dirty="0"/>
              <a:t>	   </a:t>
            </a:r>
            <a:r>
              <a:rPr lang="en-US" altLang="en-US" dirty="0" smtClean="0"/>
              <a:t>	  </a:t>
            </a:r>
            <a:r>
              <a:rPr lang="en-US" altLang="en-US" dirty="0"/>
              <a:t>(3</a:t>
            </a:r>
            <a:r>
              <a:rPr lang="en-US" altLang="en-US" i="1" dirty="0"/>
              <a:t>x – </a:t>
            </a:r>
            <a:r>
              <a:rPr lang="en-US" altLang="en-US" dirty="0"/>
              <a:t>30)(</a:t>
            </a:r>
            <a:r>
              <a:rPr lang="en-US" altLang="en-US" i="1" dirty="0"/>
              <a:t>x</a:t>
            </a:r>
            <a:r>
              <a:rPr lang="en-US" altLang="en-US" dirty="0"/>
              <a:t> + 1)            Common factor so no need to test.</a:t>
            </a:r>
          </a:p>
          <a:p>
            <a:pPr>
              <a:spcBef>
                <a:spcPct val="30000"/>
              </a:spcBef>
            </a:pPr>
            <a:r>
              <a:rPr lang="en-US" altLang="en-US" dirty="0"/>
              <a:t>{-2, 15}    </a:t>
            </a:r>
            <a:r>
              <a:rPr lang="en-US" altLang="en-US" dirty="0" smtClean="0"/>
              <a:t>		(</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2</a:t>
            </a:r>
            <a:r>
              <a:rPr lang="en-US" altLang="en-US" dirty="0"/>
              <a:t>)(</a:t>
            </a:r>
            <a:r>
              <a:rPr lang="en-US" altLang="en-US" i="1" dirty="0">
                <a:solidFill>
                  <a:srgbClr val="2563A1"/>
                </a:solidFill>
              </a:rPr>
              <a:t>x</a:t>
            </a:r>
            <a:r>
              <a:rPr lang="en-US" altLang="en-US" dirty="0"/>
              <a:t> + </a:t>
            </a:r>
            <a:r>
              <a:rPr lang="en-US" altLang="en-US" dirty="0">
                <a:solidFill>
                  <a:srgbClr val="D02800"/>
                </a:solidFill>
              </a:rPr>
              <a:t>15</a:t>
            </a:r>
            <a:r>
              <a:rPr lang="en-US" altLang="en-US" dirty="0"/>
              <a:t>)	   </a:t>
            </a:r>
            <a:r>
              <a:rPr lang="en-US" altLang="en-US" dirty="0">
                <a:solidFill>
                  <a:srgbClr val="D02800"/>
                </a:solidFill>
              </a:rPr>
              <a:t> 45</a:t>
            </a:r>
            <a:r>
              <a:rPr lang="en-US" altLang="en-US" i="1" dirty="0">
                <a:solidFill>
                  <a:srgbClr val="D02800"/>
                </a:solidFill>
              </a:rPr>
              <a:t>x</a:t>
            </a:r>
            <a:r>
              <a:rPr lang="en-US" altLang="en-US" dirty="0"/>
              <a:t>		     </a:t>
            </a:r>
            <a:r>
              <a:rPr lang="en-US" altLang="en-US" dirty="0">
                <a:solidFill>
                  <a:srgbClr val="2563A1"/>
                </a:solidFill>
              </a:rPr>
              <a:t>-2</a:t>
            </a:r>
            <a:r>
              <a:rPr lang="en-US" altLang="en-US" i="1" dirty="0">
                <a:solidFill>
                  <a:srgbClr val="2563A1"/>
                </a:solidFill>
              </a:rPr>
              <a:t>x</a:t>
            </a:r>
            <a:r>
              <a:rPr lang="en-US" altLang="en-US" dirty="0"/>
              <a:t>		    43</a:t>
            </a:r>
            <a:r>
              <a:rPr lang="en-US" altLang="en-US" i="1" dirty="0"/>
              <a:t>x</a:t>
            </a:r>
          </a:p>
          <a:p>
            <a:pPr>
              <a:spcBef>
                <a:spcPct val="30000"/>
              </a:spcBef>
            </a:pPr>
            <a:r>
              <a:rPr lang="en-US" altLang="en-US" dirty="0"/>
              <a:t>	     </a:t>
            </a:r>
            <a:r>
              <a:rPr lang="en-US" altLang="en-US" dirty="0" smtClean="0"/>
              <a:t>	(</a:t>
            </a:r>
            <a:r>
              <a:rPr lang="en-US" altLang="en-US" dirty="0"/>
              <a:t>3</a:t>
            </a:r>
            <a:r>
              <a:rPr lang="en-US" altLang="en-US" i="1" dirty="0"/>
              <a:t>x + </a:t>
            </a:r>
            <a:r>
              <a:rPr lang="en-US" altLang="en-US" dirty="0"/>
              <a:t>15)(</a:t>
            </a:r>
            <a:r>
              <a:rPr lang="en-US" altLang="en-US" i="1" dirty="0"/>
              <a:t>x</a:t>
            </a:r>
            <a:r>
              <a:rPr lang="en-US" altLang="en-US" dirty="0"/>
              <a:t> – 2)            Common factor so no need to test.</a:t>
            </a:r>
          </a:p>
          <a:p>
            <a:pPr>
              <a:spcBef>
                <a:spcPct val="30000"/>
              </a:spcBef>
            </a:pPr>
            <a:r>
              <a:rPr lang="en-US" altLang="en-US" dirty="0"/>
              <a:t>{2, -15}    </a:t>
            </a:r>
            <a:r>
              <a:rPr lang="en-US" altLang="en-US" dirty="0" smtClean="0"/>
              <a:t>		(</a:t>
            </a:r>
            <a:r>
              <a:rPr lang="en-US" altLang="en-US" dirty="0">
                <a:solidFill>
                  <a:srgbClr val="D02800"/>
                </a:solidFill>
              </a:rPr>
              <a:t>3</a:t>
            </a:r>
            <a:r>
              <a:rPr lang="en-US" altLang="en-US" i="1" dirty="0">
                <a:solidFill>
                  <a:srgbClr val="D02800"/>
                </a:solidFill>
              </a:rPr>
              <a:t>x</a:t>
            </a:r>
            <a:r>
              <a:rPr lang="en-US" altLang="en-US" i="1" dirty="0"/>
              <a:t> + </a:t>
            </a:r>
            <a:r>
              <a:rPr lang="en-US" altLang="en-US" dirty="0">
                <a:solidFill>
                  <a:srgbClr val="2563A1"/>
                </a:solidFill>
              </a:rPr>
              <a:t>2</a:t>
            </a:r>
            <a:r>
              <a:rPr lang="en-US" altLang="en-US" dirty="0"/>
              <a:t>)(</a:t>
            </a:r>
            <a:r>
              <a:rPr lang="en-US" altLang="en-US" i="1" dirty="0">
                <a:solidFill>
                  <a:srgbClr val="2563A1"/>
                </a:solidFill>
              </a:rPr>
              <a:t>x</a:t>
            </a:r>
            <a:r>
              <a:rPr lang="en-US" altLang="en-US" dirty="0"/>
              <a:t> – </a:t>
            </a:r>
            <a:r>
              <a:rPr lang="en-US" altLang="en-US" dirty="0">
                <a:solidFill>
                  <a:srgbClr val="D02800"/>
                </a:solidFill>
              </a:rPr>
              <a:t>15</a:t>
            </a:r>
            <a:r>
              <a:rPr lang="en-US" altLang="en-US" dirty="0"/>
              <a:t>)	   </a:t>
            </a:r>
            <a:r>
              <a:rPr lang="en-US" altLang="en-US" dirty="0">
                <a:solidFill>
                  <a:srgbClr val="D02800"/>
                </a:solidFill>
              </a:rPr>
              <a:t>-45</a:t>
            </a:r>
            <a:r>
              <a:rPr lang="en-US" altLang="en-US" i="1" dirty="0">
                <a:solidFill>
                  <a:srgbClr val="D02800"/>
                </a:solidFill>
              </a:rPr>
              <a:t>x</a:t>
            </a:r>
            <a:r>
              <a:rPr lang="en-US" altLang="en-US" dirty="0"/>
              <a:t>		     </a:t>
            </a:r>
            <a:r>
              <a:rPr lang="en-US" altLang="en-US" dirty="0">
                <a:solidFill>
                  <a:srgbClr val="2563A1"/>
                </a:solidFill>
              </a:rPr>
              <a:t> 2</a:t>
            </a:r>
            <a:r>
              <a:rPr lang="en-US" altLang="en-US" i="1" dirty="0">
                <a:solidFill>
                  <a:srgbClr val="2563A1"/>
                </a:solidFill>
              </a:rPr>
              <a:t>x</a:t>
            </a:r>
            <a:r>
              <a:rPr lang="en-US" altLang="en-US" dirty="0"/>
              <a:t>		   -43</a:t>
            </a:r>
            <a:r>
              <a:rPr lang="en-US" altLang="en-US" i="1" dirty="0"/>
              <a:t>x</a:t>
            </a:r>
          </a:p>
          <a:p>
            <a:pPr>
              <a:spcBef>
                <a:spcPct val="30000"/>
              </a:spcBef>
            </a:pPr>
            <a:r>
              <a:rPr lang="en-US" altLang="en-US" dirty="0"/>
              <a:t>	    </a:t>
            </a:r>
            <a:r>
              <a:rPr lang="en-US" altLang="en-US" dirty="0" smtClean="0"/>
              <a:t>	 </a:t>
            </a:r>
            <a:r>
              <a:rPr lang="en-US" altLang="en-US" dirty="0"/>
              <a:t>(3</a:t>
            </a:r>
            <a:r>
              <a:rPr lang="en-US" altLang="en-US" i="1" dirty="0"/>
              <a:t>x – </a:t>
            </a:r>
            <a:r>
              <a:rPr lang="en-US" altLang="en-US" dirty="0"/>
              <a:t>15)(</a:t>
            </a:r>
            <a:r>
              <a:rPr lang="en-US" altLang="en-US" i="1" dirty="0"/>
              <a:t>x</a:t>
            </a:r>
            <a:r>
              <a:rPr lang="en-US" altLang="en-US" dirty="0"/>
              <a:t> + 2)            Common factor so no need to test.</a:t>
            </a:r>
          </a:p>
        </p:txBody>
      </p:sp>
      <p:sp>
        <p:nvSpPr>
          <p:cNvPr id="1282060" name="Rectangle 12"/>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82061" name="Text Box 13"/>
          <p:cNvSpPr txBox="1">
            <a:spLocks noChangeArrowheads="1"/>
          </p:cNvSpPr>
          <p:nvPr/>
        </p:nvSpPr>
        <p:spPr bwMode="auto">
          <a:xfrm>
            <a:off x="180975" y="1219200"/>
            <a:ext cx="2819400" cy="466725"/>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b="1">
                <a:solidFill>
                  <a:schemeClr val="bg2"/>
                </a:solidFill>
              </a:rPr>
              <a:t>Example Continued</a:t>
            </a:r>
          </a:p>
        </p:txBody>
      </p:sp>
      <p:sp>
        <p:nvSpPr>
          <p:cNvPr id="1282062" name="Rectangle 14"/>
          <p:cNvSpPr>
            <a:spLocks noChangeArrowheads="1"/>
          </p:cNvSpPr>
          <p:nvPr/>
        </p:nvSpPr>
        <p:spPr bwMode="auto">
          <a:xfrm>
            <a:off x="7467600" y="6099175"/>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3830744502"/>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nodeType="clickEffect">
                                  <p:stCondLst>
                                    <p:cond delay="0"/>
                                  </p:stCondLst>
                                  <p:childTnLst>
                                    <p:set>
                                      <p:cBhvr>
                                        <p:cTn id="6" dur="1" fill="hold">
                                          <p:stCondLst>
                                            <p:cond delay="0"/>
                                          </p:stCondLst>
                                        </p:cTn>
                                        <p:tgtEl>
                                          <p:spTgt spid="1282053"/>
                                        </p:tgtEl>
                                        <p:attrNameLst>
                                          <p:attrName>style.visibility</p:attrName>
                                        </p:attrNameLst>
                                      </p:cBhvr>
                                      <p:to>
                                        <p:strVal val="visible"/>
                                      </p:to>
                                    </p:set>
                                    <p:animEffect transition="in" filter="wipe(left)">
                                      <p:cBhvr>
                                        <p:cTn id="7" dur="500"/>
                                        <p:tgtEl>
                                          <p:spTgt spid="1282053"/>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82059">
                                            <p:txEl>
                                              <p:pRg st="0" end="0"/>
                                            </p:txEl>
                                          </p:spTgt>
                                        </p:tgtEl>
                                        <p:attrNameLst>
                                          <p:attrName>style.visibility</p:attrName>
                                        </p:attrNameLst>
                                      </p:cBhvr>
                                      <p:to>
                                        <p:strVal val="visible"/>
                                      </p:to>
                                    </p:set>
                                    <p:animEffect transition="in" filter="wipe(left)">
                                      <p:cBhvr>
                                        <p:cTn id="12" dur="500"/>
                                        <p:tgtEl>
                                          <p:spTgt spid="1282059">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82059">
                                            <p:txEl>
                                              <p:pRg st="1" end="1"/>
                                            </p:txEl>
                                          </p:spTgt>
                                        </p:tgtEl>
                                        <p:attrNameLst>
                                          <p:attrName>style.visibility</p:attrName>
                                        </p:attrNameLst>
                                      </p:cBhvr>
                                      <p:to>
                                        <p:strVal val="visible"/>
                                      </p:to>
                                    </p:set>
                                    <p:animEffect transition="in" filter="wipe(left)">
                                      <p:cBhvr>
                                        <p:cTn id="17" dur="500"/>
                                        <p:tgtEl>
                                          <p:spTgt spid="1282059">
                                            <p:txEl>
                                              <p:pRg st="1" end="1"/>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82059">
                                            <p:txEl>
                                              <p:pRg st="2" end="2"/>
                                            </p:txEl>
                                          </p:spTgt>
                                        </p:tgtEl>
                                        <p:attrNameLst>
                                          <p:attrName>style.visibility</p:attrName>
                                        </p:attrNameLst>
                                      </p:cBhvr>
                                      <p:to>
                                        <p:strVal val="visible"/>
                                      </p:to>
                                    </p:set>
                                    <p:animEffect transition="in" filter="wipe(left)">
                                      <p:cBhvr>
                                        <p:cTn id="22" dur="500"/>
                                        <p:tgtEl>
                                          <p:spTgt spid="1282059">
                                            <p:txEl>
                                              <p:pRg st="2" end="2"/>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82059">
                                            <p:txEl>
                                              <p:pRg st="3" end="3"/>
                                            </p:txEl>
                                          </p:spTgt>
                                        </p:tgtEl>
                                        <p:attrNameLst>
                                          <p:attrName>style.visibility</p:attrName>
                                        </p:attrNameLst>
                                      </p:cBhvr>
                                      <p:to>
                                        <p:strVal val="visible"/>
                                      </p:to>
                                    </p:set>
                                    <p:animEffect transition="in" filter="wipe(left)">
                                      <p:cBhvr>
                                        <p:cTn id="27" dur="500"/>
                                        <p:tgtEl>
                                          <p:spTgt spid="1282059">
                                            <p:txEl>
                                              <p:pRg st="3" end="3"/>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1282059">
                                            <p:txEl>
                                              <p:pRg st="4" end="4"/>
                                            </p:txEl>
                                          </p:spTgt>
                                        </p:tgtEl>
                                        <p:attrNameLst>
                                          <p:attrName>style.visibility</p:attrName>
                                        </p:attrNameLst>
                                      </p:cBhvr>
                                      <p:to>
                                        <p:strVal val="visible"/>
                                      </p:to>
                                    </p:set>
                                    <p:animEffect transition="in" filter="wipe(left)">
                                      <p:cBhvr>
                                        <p:cTn id="32" dur="500"/>
                                        <p:tgtEl>
                                          <p:spTgt spid="1282059">
                                            <p:txEl>
                                              <p:pRg st="4" end="4"/>
                                            </p:txEl>
                                          </p:spTgt>
                                        </p:tgtEl>
                                      </p:cBhvr>
                                    </p:animEffect>
                                  </p:childTnLst>
                                </p:cTn>
                              </p:par>
                            </p:childTnLst>
                          </p:cTn>
                        </p:par>
                      </p:childTnLst>
                    </p:cTn>
                  </p:par>
                  <p:par>
                    <p:cTn id="33" fill="hold" nodeType="clickPar">
                      <p:stCondLst>
                        <p:cond delay="indefinite"/>
                      </p:stCondLst>
                      <p:childTnLst>
                        <p:par>
                          <p:cTn id="34" fill="hold" nodeType="withGroup">
                            <p:stCondLst>
                              <p:cond delay="0"/>
                            </p:stCondLst>
                            <p:childTnLst>
                              <p:par>
                                <p:cTn id="35" presetID="22" presetClass="entr" presetSubtype="8" fill="hold" grpId="0" nodeType="clickEffect">
                                  <p:stCondLst>
                                    <p:cond delay="0"/>
                                  </p:stCondLst>
                                  <p:childTnLst>
                                    <p:set>
                                      <p:cBhvr>
                                        <p:cTn id="36" dur="1" fill="hold">
                                          <p:stCondLst>
                                            <p:cond delay="0"/>
                                          </p:stCondLst>
                                        </p:cTn>
                                        <p:tgtEl>
                                          <p:spTgt spid="1282059">
                                            <p:txEl>
                                              <p:pRg st="5" end="5"/>
                                            </p:txEl>
                                          </p:spTgt>
                                        </p:tgtEl>
                                        <p:attrNameLst>
                                          <p:attrName>style.visibility</p:attrName>
                                        </p:attrNameLst>
                                      </p:cBhvr>
                                      <p:to>
                                        <p:strVal val="visible"/>
                                      </p:to>
                                    </p:set>
                                    <p:animEffect transition="in" filter="wipe(left)">
                                      <p:cBhvr>
                                        <p:cTn id="37" dur="500"/>
                                        <p:tgtEl>
                                          <p:spTgt spid="1282059">
                                            <p:txEl>
                                              <p:pRg st="5" end="5"/>
                                            </p:txEl>
                                          </p:spTgt>
                                        </p:tgtEl>
                                      </p:cBhvr>
                                    </p:animEffect>
                                  </p:childTnLst>
                                </p:cTn>
                              </p:par>
                            </p:childTnLst>
                          </p:cTn>
                        </p:par>
                      </p:childTnLst>
                    </p:cTn>
                  </p:par>
                  <p:par>
                    <p:cTn id="38" fill="hold" nodeType="clickPar">
                      <p:stCondLst>
                        <p:cond delay="indefinite"/>
                      </p:stCondLst>
                      <p:childTnLst>
                        <p:par>
                          <p:cTn id="39" fill="hold" nodeType="withGroup">
                            <p:stCondLst>
                              <p:cond delay="0"/>
                            </p:stCondLst>
                            <p:childTnLst>
                              <p:par>
                                <p:cTn id="40" presetID="22" presetClass="entr" presetSubtype="8" fill="hold" grpId="0" nodeType="clickEffect">
                                  <p:stCondLst>
                                    <p:cond delay="0"/>
                                  </p:stCondLst>
                                  <p:childTnLst>
                                    <p:set>
                                      <p:cBhvr>
                                        <p:cTn id="41" dur="1" fill="hold">
                                          <p:stCondLst>
                                            <p:cond delay="0"/>
                                          </p:stCondLst>
                                        </p:cTn>
                                        <p:tgtEl>
                                          <p:spTgt spid="1282059">
                                            <p:txEl>
                                              <p:pRg st="6" end="6"/>
                                            </p:txEl>
                                          </p:spTgt>
                                        </p:tgtEl>
                                        <p:attrNameLst>
                                          <p:attrName>style.visibility</p:attrName>
                                        </p:attrNameLst>
                                      </p:cBhvr>
                                      <p:to>
                                        <p:strVal val="visible"/>
                                      </p:to>
                                    </p:set>
                                    <p:animEffect transition="in" filter="wipe(left)">
                                      <p:cBhvr>
                                        <p:cTn id="42" dur="500"/>
                                        <p:tgtEl>
                                          <p:spTgt spid="1282059">
                                            <p:txEl>
                                              <p:pRg st="6" end="6"/>
                                            </p:txEl>
                                          </p:spTgt>
                                        </p:tgtEl>
                                      </p:cBhvr>
                                    </p:animEffect>
                                  </p:childTnLst>
                                </p:cTn>
                              </p:par>
                            </p:childTnLst>
                          </p:cTn>
                        </p:par>
                      </p:childTnLst>
                    </p:cTn>
                  </p:par>
                  <p:par>
                    <p:cTn id="43" fill="hold" nodeType="clickPar">
                      <p:stCondLst>
                        <p:cond delay="indefinite"/>
                      </p:stCondLst>
                      <p:childTnLst>
                        <p:par>
                          <p:cTn id="44" fill="hold" nodeType="withGroup">
                            <p:stCondLst>
                              <p:cond delay="0"/>
                            </p:stCondLst>
                            <p:childTnLst>
                              <p:par>
                                <p:cTn id="45" presetID="22" presetClass="entr" presetSubtype="8" fill="hold" grpId="0" nodeType="clickEffect">
                                  <p:stCondLst>
                                    <p:cond delay="0"/>
                                  </p:stCondLst>
                                  <p:childTnLst>
                                    <p:set>
                                      <p:cBhvr>
                                        <p:cTn id="46" dur="1" fill="hold">
                                          <p:stCondLst>
                                            <p:cond delay="0"/>
                                          </p:stCondLst>
                                        </p:cTn>
                                        <p:tgtEl>
                                          <p:spTgt spid="1282059">
                                            <p:txEl>
                                              <p:pRg st="7" end="7"/>
                                            </p:txEl>
                                          </p:spTgt>
                                        </p:tgtEl>
                                        <p:attrNameLst>
                                          <p:attrName>style.visibility</p:attrName>
                                        </p:attrNameLst>
                                      </p:cBhvr>
                                      <p:to>
                                        <p:strVal val="visible"/>
                                      </p:to>
                                    </p:set>
                                    <p:animEffect transition="in" filter="wipe(left)">
                                      <p:cBhvr>
                                        <p:cTn id="47" dur="500"/>
                                        <p:tgtEl>
                                          <p:spTgt spid="1282059">
                                            <p:txEl>
                                              <p:pRg st="7" end="7"/>
                                            </p:txEl>
                                          </p:spTgt>
                                        </p:tgtEl>
                                      </p:cBhvr>
                                    </p:animEffect>
                                  </p:childTnLst>
                                </p:cTn>
                              </p:par>
                            </p:childTnLst>
                          </p:cTn>
                        </p:par>
                        <p:par>
                          <p:cTn id="48" fill="hold" nodeType="afterGroup">
                            <p:stCondLst>
                              <p:cond delay="500"/>
                            </p:stCondLst>
                            <p:childTnLst>
                              <p:par>
                                <p:cTn id="49" presetID="1" presetClass="entr" presetSubtype="0" fill="hold" grpId="0" nodeType="afterEffect">
                                  <p:stCondLst>
                                    <p:cond delay="0"/>
                                  </p:stCondLst>
                                  <p:childTnLst>
                                    <p:set>
                                      <p:cBhvr>
                                        <p:cTn id="50" dur="1" fill="hold">
                                          <p:stCondLst>
                                            <p:cond delay="0"/>
                                          </p:stCondLst>
                                        </p:cTn>
                                        <p:tgtEl>
                                          <p:spTgt spid="128206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82059" grpId="0" build="p" autoUpdateAnimBg="0"/>
      <p:bldP spid="1282062" grpId="0"/>
    </p:bld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83077" name="Group 5"/>
          <p:cNvGrpSpPr>
            <a:grpSpLocks/>
          </p:cNvGrpSpPr>
          <p:nvPr/>
        </p:nvGrpSpPr>
        <p:grpSpPr bwMode="auto">
          <a:xfrm>
            <a:off x="304800" y="2133600"/>
            <a:ext cx="8610600" cy="822325"/>
            <a:chOff x="192" y="2064"/>
            <a:chExt cx="5424" cy="518"/>
          </a:xfrm>
        </p:grpSpPr>
        <p:sp>
          <p:nvSpPr>
            <p:cNvPr id="1283078" name="Text Box 6"/>
            <p:cNvSpPr txBox="1">
              <a:spLocks noChangeArrowheads="1"/>
            </p:cNvSpPr>
            <p:nvPr/>
          </p:nvSpPr>
          <p:spPr bwMode="auto">
            <a:xfrm>
              <a:off x="192" y="2064"/>
              <a:ext cx="72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Factors of –30</a:t>
              </a:r>
            </a:p>
          </p:txBody>
        </p:sp>
        <p:sp>
          <p:nvSpPr>
            <p:cNvPr id="1283079" name="Text Box 7"/>
            <p:cNvSpPr txBox="1">
              <a:spLocks noChangeArrowheads="1"/>
            </p:cNvSpPr>
            <p:nvPr/>
          </p:nvSpPr>
          <p:spPr bwMode="auto">
            <a:xfrm>
              <a:off x="1152" y="2064"/>
              <a:ext cx="960"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Resulting Binomials</a:t>
              </a:r>
            </a:p>
          </p:txBody>
        </p:sp>
        <p:sp>
          <p:nvSpPr>
            <p:cNvPr id="1283080" name="Text Box 8"/>
            <p:cNvSpPr txBox="1">
              <a:spLocks noChangeArrowheads="1"/>
            </p:cNvSpPr>
            <p:nvPr/>
          </p:nvSpPr>
          <p:spPr bwMode="auto">
            <a:xfrm>
              <a:off x="2304" y="2064"/>
              <a:ext cx="1296"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Outside Terms</a:t>
              </a:r>
            </a:p>
          </p:txBody>
        </p:sp>
        <p:sp>
          <p:nvSpPr>
            <p:cNvPr id="1283081" name="Text Box 9"/>
            <p:cNvSpPr txBox="1">
              <a:spLocks noChangeArrowheads="1"/>
            </p:cNvSpPr>
            <p:nvPr/>
          </p:nvSpPr>
          <p:spPr bwMode="auto">
            <a:xfrm>
              <a:off x="3600" y="2064"/>
              <a:ext cx="1152"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Product of Inside Terms</a:t>
              </a:r>
            </a:p>
          </p:txBody>
        </p:sp>
        <p:sp>
          <p:nvSpPr>
            <p:cNvPr id="1283082" name="Text Box 10"/>
            <p:cNvSpPr txBox="1">
              <a:spLocks noChangeArrowheads="1"/>
            </p:cNvSpPr>
            <p:nvPr/>
          </p:nvSpPr>
          <p:spPr bwMode="auto">
            <a:xfrm>
              <a:off x="4752" y="2064"/>
              <a:ext cx="864" cy="51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a:solidFill>
                    <a:schemeClr val="accent2"/>
                  </a:solidFill>
                </a:rPr>
                <a:t>Sum of Products</a:t>
              </a:r>
            </a:p>
          </p:txBody>
        </p:sp>
      </p:grpSp>
      <p:sp>
        <p:nvSpPr>
          <p:cNvPr id="1283083" name="Text Box 11"/>
          <p:cNvSpPr txBox="1">
            <a:spLocks noChangeArrowheads="1"/>
          </p:cNvSpPr>
          <p:nvPr/>
        </p:nvSpPr>
        <p:spPr bwMode="auto">
          <a:xfrm>
            <a:off x="304800" y="3048000"/>
            <a:ext cx="8610600" cy="92333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dirty="0"/>
              <a:t>{–3, 10}    </a:t>
            </a:r>
            <a:r>
              <a:rPr lang="en-US" altLang="en-US" dirty="0" smtClean="0"/>
              <a:t>	(</a:t>
            </a:r>
            <a:r>
              <a:rPr lang="en-US" altLang="en-US" dirty="0"/>
              <a:t>3</a:t>
            </a:r>
            <a:r>
              <a:rPr lang="en-US" altLang="en-US" i="1" dirty="0"/>
              <a:t>x – </a:t>
            </a:r>
            <a:r>
              <a:rPr lang="en-US" altLang="en-US" dirty="0"/>
              <a:t>3)(</a:t>
            </a:r>
            <a:r>
              <a:rPr lang="en-US" altLang="en-US" i="1" dirty="0"/>
              <a:t>x</a:t>
            </a:r>
            <a:r>
              <a:rPr lang="en-US" altLang="en-US" dirty="0"/>
              <a:t> + 10)	       Common factor so no need to test.</a:t>
            </a:r>
            <a:endParaRPr lang="en-US" altLang="en-US" i="1" dirty="0"/>
          </a:p>
          <a:p>
            <a:r>
              <a:rPr lang="en-US" altLang="en-US" dirty="0"/>
              <a:t>	     </a:t>
            </a:r>
            <a:r>
              <a:rPr lang="en-US" altLang="en-US" dirty="0" smtClean="0"/>
              <a:t>	(</a:t>
            </a:r>
            <a:r>
              <a:rPr lang="en-US" altLang="en-US" dirty="0" smtClean="0">
                <a:solidFill>
                  <a:srgbClr val="D02800"/>
                </a:solidFill>
              </a:rPr>
              <a:t>3</a:t>
            </a:r>
            <a:r>
              <a:rPr lang="en-US" altLang="en-US" i="1" dirty="0" smtClean="0">
                <a:solidFill>
                  <a:srgbClr val="D02800"/>
                </a:solidFill>
              </a:rPr>
              <a:t>x</a:t>
            </a:r>
            <a:r>
              <a:rPr lang="en-US" altLang="en-US" i="1" dirty="0" smtClean="0"/>
              <a:t> </a:t>
            </a:r>
            <a:r>
              <a:rPr lang="en-US" altLang="en-US" i="1" dirty="0"/>
              <a:t>+ </a:t>
            </a:r>
            <a:r>
              <a:rPr lang="en-US" altLang="en-US" dirty="0">
                <a:solidFill>
                  <a:srgbClr val="2563A1"/>
                </a:solidFill>
              </a:rPr>
              <a:t>10</a:t>
            </a:r>
            <a:r>
              <a:rPr lang="en-US" altLang="en-US" dirty="0"/>
              <a:t>)(</a:t>
            </a:r>
            <a:r>
              <a:rPr lang="en-US" altLang="en-US" i="1" dirty="0">
                <a:solidFill>
                  <a:srgbClr val="2563A1"/>
                </a:solidFill>
              </a:rPr>
              <a:t>x</a:t>
            </a:r>
            <a:r>
              <a:rPr lang="en-US" altLang="en-US" dirty="0"/>
              <a:t> – </a:t>
            </a:r>
            <a:r>
              <a:rPr lang="en-US" altLang="en-US" dirty="0">
                <a:solidFill>
                  <a:srgbClr val="D02800"/>
                </a:solidFill>
              </a:rPr>
              <a:t>3</a:t>
            </a:r>
            <a:r>
              <a:rPr lang="en-US" altLang="en-US" dirty="0"/>
              <a:t>)       </a:t>
            </a:r>
            <a:r>
              <a:rPr lang="en-US" altLang="en-US" dirty="0" smtClean="0"/>
              <a:t>		 </a:t>
            </a:r>
            <a:r>
              <a:rPr lang="en-US" altLang="en-US" dirty="0">
                <a:solidFill>
                  <a:srgbClr val="D02800"/>
                </a:solidFill>
              </a:rPr>
              <a:t>–9</a:t>
            </a:r>
            <a:r>
              <a:rPr lang="en-US" altLang="en-US" i="1" dirty="0">
                <a:solidFill>
                  <a:srgbClr val="D02800"/>
                </a:solidFill>
              </a:rPr>
              <a:t>x</a:t>
            </a:r>
            <a:r>
              <a:rPr lang="en-US" altLang="en-US" dirty="0"/>
              <a:t>	</a:t>
            </a:r>
            <a:r>
              <a:rPr lang="en-US" altLang="en-US" dirty="0" smtClean="0"/>
              <a:t> </a:t>
            </a:r>
            <a:r>
              <a:rPr lang="en-US" altLang="en-US" dirty="0">
                <a:solidFill>
                  <a:srgbClr val="2563A1"/>
                </a:solidFill>
              </a:rPr>
              <a:t>10</a:t>
            </a:r>
            <a:r>
              <a:rPr lang="en-US" altLang="en-US" i="1" dirty="0">
                <a:solidFill>
                  <a:srgbClr val="2563A1"/>
                </a:solidFill>
              </a:rPr>
              <a:t>x</a:t>
            </a:r>
            <a:r>
              <a:rPr lang="en-US" altLang="en-US" dirty="0"/>
              <a:t>		      </a:t>
            </a:r>
            <a:r>
              <a:rPr lang="en-US" altLang="en-US" i="1" dirty="0"/>
              <a:t>x</a:t>
            </a:r>
            <a:endParaRPr lang="en-US" altLang="en-US" dirty="0"/>
          </a:p>
          <a:p>
            <a:r>
              <a:rPr lang="en-US" altLang="en-US" dirty="0"/>
              <a:t>{3, –10}    </a:t>
            </a:r>
            <a:r>
              <a:rPr lang="en-US" altLang="en-US" dirty="0" smtClean="0"/>
              <a:t>	(</a:t>
            </a:r>
            <a:r>
              <a:rPr lang="en-US" altLang="en-US" dirty="0"/>
              <a:t>3</a:t>
            </a:r>
            <a:r>
              <a:rPr lang="en-US" altLang="en-US" i="1" dirty="0"/>
              <a:t>x + </a:t>
            </a:r>
            <a:r>
              <a:rPr lang="en-US" altLang="en-US" dirty="0"/>
              <a:t>3)(</a:t>
            </a:r>
            <a:r>
              <a:rPr lang="en-US" altLang="en-US" i="1" dirty="0"/>
              <a:t>x</a:t>
            </a:r>
            <a:r>
              <a:rPr lang="en-US" altLang="en-US" dirty="0"/>
              <a:t> – 10)	      Common factor so no need to test. </a:t>
            </a:r>
          </a:p>
        </p:txBody>
      </p:sp>
      <p:grpSp>
        <p:nvGrpSpPr>
          <p:cNvPr id="1283084" name="Group 12"/>
          <p:cNvGrpSpPr>
            <a:grpSpLocks/>
          </p:cNvGrpSpPr>
          <p:nvPr/>
        </p:nvGrpSpPr>
        <p:grpSpPr bwMode="auto">
          <a:xfrm>
            <a:off x="304800" y="4724400"/>
            <a:ext cx="8397875" cy="457200"/>
            <a:chOff x="192" y="2592"/>
            <a:chExt cx="5290" cy="288"/>
          </a:xfrm>
        </p:grpSpPr>
        <p:sp>
          <p:nvSpPr>
            <p:cNvPr id="1283085" name="Rectangle 13"/>
            <p:cNvSpPr>
              <a:spLocks noChangeArrowheads="1"/>
            </p:cNvSpPr>
            <p:nvPr/>
          </p:nvSpPr>
          <p:spPr bwMode="auto">
            <a:xfrm>
              <a:off x="4992" y="2592"/>
              <a:ext cx="336" cy="288"/>
            </a:xfrm>
            <a:prstGeom prst="rect">
              <a:avLst/>
            </a:prstGeom>
            <a:solidFill>
              <a:srgbClr val="740404">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283086" name="Text Box 14"/>
            <p:cNvSpPr txBox="1">
              <a:spLocks noChangeArrowheads="1"/>
            </p:cNvSpPr>
            <p:nvPr/>
          </p:nvSpPr>
          <p:spPr bwMode="auto">
            <a:xfrm>
              <a:off x="192" y="2592"/>
              <a:ext cx="5290" cy="23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dirty="0"/>
                <a:t>	     </a:t>
              </a:r>
              <a:r>
                <a:rPr lang="en-US" altLang="en-US" dirty="0" smtClean="0"/>
                <a:t>	(</a:t>
              </a:r>
              <a:r>
                <a:rPr lang="en-US" altLang="en-US" dirty="0"/>
                <a:t>3</a:t>
              </a:r>
              <a:r>
                <a:rPr lang="en-US" altLang="en-US" i="1" dirty="0"/>
                <a:t>x – </a:t>
              </a:r>
              <a:r>
                <a:rPr lang="en-US" altLang="en-US" dirty="0"/>
                <a:t>10)(</a:t>
              </a:r>
              <a:r>
                <a:rPr lang="en-US" altLang="en-US" i="1" dirty="0"/>
                <a:t>x</a:t>
              </a:r>
              <a:r>
                <a:rPr lang="en-US" altLang="en-US" dirty="0"/>
                <a:t> + 3)         </a:t>
              </a:r>
              <a:r>
                <a:rPr lang="en-US" altLang="en-US" dirty="0">
                  <a:solidFill>
                    <a:srgbClr val="D02800"/>
                  </a:solidFill>
                </a:rPr>
                <a:t> 9</a:t>
              </a:r>
              <a:r>
                <a:rPr lang="en-US" altLang="en-US" i="1" dirty="0">
                  <a:solidFill>
                    <a:srgbClr val="D02800"/>
                  </a:solidFill>
                </a:rPr>
                <a:t>x</a:t>
              </a:r>
              <a:r>
                <a:rPr lang="en-US" altLang="en-US" dirty="0"/>
                <a:t>		   </a:t>
              </a:r>
              <a:r>
                <a:rPr lang="en-US" altLang="en-US" dirty="0">
                  <a:solidFill>
                    <a:srgbClr val="2563A1"/>
                  </a:solidFill>
                </a:rPr>
                <a:t>–10</a:t>
              </a:r>
              <a:r>
                <a:rPr lang="en-US" altLang="en-US" i="1" dirty="0">
                  <a:solidFill>
                    <a:srgbClr val="2563A1"/>
                  </a:solidFill>
                </a:rPr>
                <a:t>x</a:t>
              </a:r>
              <a:r>
                <a:rPr lang="en-US" altLang="en-US" dirty="0"/>
                <a:t>		    –</a:t>
              </a:r>
              <a:r>
                <a:rPr lang="en-US" altLang="en-US" i="1" dirty="0"/>
                <a:t>x</a:t>
              </a:r>
            </a:p>
          </p:txBody>
        </p:sp>
      </p:grpSp>
      <p:sp>
        <p:nvSpPr>
          <p:cNvPr id="1283087" name="Rectangle 15"/>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83088" name="Text Box 16"/>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
        <p:nvSpPr>
          <p:cNvPr id="1283089" name="Rectangle 17"/>
          <p:cNvSpPr>
            <a:spLocks noChangeArrowheads="1"/>
          </p:cNvSpPr>
          <p:nvPr/>
        </p:nvSpPr>
        <p:spPr bwMode="auto">
          <a:xfrm>
            <a:off x="7467600" y="6019800"/>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3237085389"/>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nodeType="clickEffect">
                                  <p:stCondLst>
                                    <p:cond delay="0"/>
                                  </p:stCondLst>
                                  <p:childTnLst>
                                    <p:set>
                                      <p:cBhvr>
                                        <p:cTn id="6" dur="1" fill="hold">
                                          <p:stCondLst>
                                            <p:cond delay="0"/>
                                          </p:stCondLst>
                                        </p:cTn>
                                        <p:tgtEl>
                                          <p:spTgt spid="1283077"/>
                                        </p:tgtEl>
                                        <p:attrNameLst>
                                          <p:attrName>style.visibility</p:attrName>
                                        </p:attrNameLst>
                                      </p:cBhvr>
                                      <p:to>
                                        <p:strVal val="visible"/>
                                      </p:to>
                                    </p:set>
                                    <p:animEffect transition="in" filter="wipe(left)">
                                      <p:cBhvr>
                                        <p:cTn id="7" dur="500"/>
                                        <p:tgtEl>
                                          <p:spTgt spid="1283077"/>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83083">
                                            <p:txEl>
                                              <p:pRg st="0" end="0"/>
                                            </p:txEl>
                                          </p:spTgt>
                                        </p:tgtEl>
                                        <p:attrNameLst>
                                          <p:attrName>style.visibility</p:attrName>
                                        </p:attrNameLst>
                                      </p:cBhvr>
                                      <p:to>
                                        <p:strVal val="visible"/>
                                      </p:to>
                                    </p:set>
                                    <p:animEffect transition="in" filter="wipe(left)">
                                      <p:cBhvr>
                                        <p:cTn id="12" dur="500"/>
                                        <p:tgtEl>
                                          <p:spTgt spid="1283083">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83083">
                                            <p:txEl>
                                              <p:pRg st="1" end="1"/>
                                            </p:txEl>
                                          </p:spTgt>
                                        </p:tgtEl>
                                        <p:attrNameLst>
                                          <p:attrName>style.visibility</p:attrName>
                                        </p:attrNameLst>
                                      </p:cBhvr>
                                      <p:to>
                                        <p:strVal val="visible"/>
                                      </p:to>
                                    </p:set>
                                    <p:animEffect transition="in" filter="wipe(left)">
                                      <p:cBhvr>
                                        <p:cTn id="17" dur="500"/>
                                        <p:tgtEl>
                                          <p:spTgt spid="1283083">
                                            <p:txEl>
                                              <p:pRg st="1" end="1"/>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83083">
                                            <p:txEl>
                                              <p:pRg st="2" end="2"/>
                                            </p:txEl>
                                          </p:spTgt>
                                        </p:tgtEl>
                                        <p:attrNameLst>
                                          <p:attrName>style.visibility</p:attrName>
                                        </p:attrNameLst>
                                      </p:cBhvr>
                                      <p:to>
                                        <p:strVal val="visible"/>
                                      </p:to>
                                    </p:set>
                                    <p:animEffect transition="in" filter="wipe(left)">
                                      <p:cBhvr>
                                        <p:cTn id="22" dur="500"/>
                                        <p:tgtEl>
                                          <p:spTgt spid="1283083">
                                            <p:txEl>
                                              <p:pRg st="2" end="2"/>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nodeType="clickEffect">
                                  <p:stCondLst>
                                    <p:cond delay="0"/>
                                  </p:stCondLst>
                                  <p:childTnLst>
                                    <p:set>
                                      <p:cBhvr>
                                        <p:cTn id="26" dur="1" fill="hold">
                                          <p:stCondLst>
                                            <p:cond delay="0"/>
                                          </p:stCondLst>
                                        </p:cTn>
                                        <p:tgtEl>
                                          <p:spTgt spid="1283084"/>
                                        </p:tgtEl>
                                        <p:attrNameLst>
                                          <p:attrName>style.visibility</p:attrName>
                                        </p:attrNameLst>
                                      </p:cBhvr>
                                      <p:to>
                                        <p:strVal val="visible"/>
                                      </p:to>
                                    </p:set>
                                    <p:animEffect transition="in" filter="wipe(left)">
                                      <p:cBhvr>
                                        <p:cTn id="27" dur="500"/>
                                        <p:tgtEl>
                                          <p:spTgt spid="1283084"/>
                                        </p:tgtEl>
                                      </p:cBhvr>
                                    </p:animEffect>
                                  </p:childTnLst>
                                </p:cTn>
                              </p:par>
                            </p:childTnLst>
                          </p:cTn>
                        </p:par>
                        <p:par>
                          <p:cTn id="28" fill="hold" nodeType="afterGroup">
                            <p:stCondLst>
                              <p:cond delay="500"/>
                            </p:stCondLst>
                            <p:childTnLst>
                              <p:par>
                                <p:cTn id="29" presetID="1" presetClass="entr" presetSubtype="0" fill="hold" grpId="0" nodeType="afterEffect">
                                  <p:stCondLst>
                                    <p:cond delay="0"/>
                                  </p:stCondLst>
                                  <p:childTnLst>
                                    <p:set>
                                      <p:cBhvr>
                                        <p:cTn id="30" dur="1" fill="hold">
                                          <p:stCondLst>
                                            <p:cond delay="0"/>
                                          </p:stCondLst>
                                        </p:cTn>
                                        <p:tgtEl>
                                          <p:spTgt spid="128308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83083" grpId="0" build="p" autoUpdateAnimBg="0"/>
      <p:bldP spid="1283089" grpId="0"/>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4101" name="Text Box 5"/>
          <p:cNvSpPr txBox="1">
            <a:spLocks noChangeArrowheads="1"/>
          </p:cNvSpPr>
          <p:nvPr/>
        </p:nvSpPr>
        <p:spPr bwMode="auto">
          <a:xfrm>
            <a:off x="228600" y="1981200"/>
            <a:ext cx="85344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800"/>
              <a:t>Check the resulting factorization using the FOIL method.</a:t>
            </a:r>
          </a:p>
        </p:txBody>
      </p:sp>
      <p:sp>
        <p:nvSpPr>
          <p:cNvPr id="1284102" name="Text Box 6"/>
          <p:cNvSpPr txBox="1">
            <a:spLocks noChangeArrowheads="1"/>
          </p:cNvSpPr>
          <p:nvPr/>
        </p:nvSpPr>
        <p:spPr bwMode="auto">
          <a:xfrm>
            <a:off x="685800" y="3048000"/>
            <a:ext cx="27432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(3</a:t>
            </a:r>
            <a:r>
              <a:rPr lang="en-US" altLang="en-US" sz="2800" i="1"/>
              <a:t>x</a:t>
            </a:r>
            <a:r>
              <a:rPr lang="en-US" altLang="en-US" sz="2800"/>
              <a:t> – 10)(</a:t>
            </a:r>
            <a:r>
              <a:rPr lang="en-US" altLang="en-US" sz="2800" i="1"/>
              <a:t>x</a:t>
            </a:r>
            <a:r>
              <a:rPr lang="en-US" altLang="en-US" sz="2800"/>
              <a:t> + 3) =</a:t>
            </a:r>
            <a:endParaRPr lang="en-US" altLang="en-US"/>
          </a:p>
        </p:txBody>
      </p:sp>
      <p:sp>
        <p:nvSpPr>
          <p:cNvPr id="1284103" name="Text Box 7"/>
          <p:cNvSpPr txBox="1">
            <a:spLocks noChangeArrowheads="1"/>
          </p:cNvSpPr>
          <p:nvPr/>
        </p:nvSpPr>
        <p:spPr bwMode="auto">
          <a:xfrm>
            <a:off x="2971800" y="3733800"/>
            <a:ext cx="3657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i="1"/>
              <a:t>= </a:t>
            </a:r>
            <a:r>
              <a:rPr lang="en-US" altLang="en-US" sz="2800"/>
              <a:t>3</a:t>
            </a:r>
            <a:r>
              <a:rPr lang="en-US" altLang="en-US" sz="2800" i="1"/>
              <a:t>x</a:t>
            </a:r>
            <a:r>
              <a:rPr lang="en-US" altLang="en-US" sz="2800" baseline="30000"/>
              <a:t>2</a:t>
            </a:r>
            <a:r>
              <a:rPr lang="en-US" altLang="en-US" sz="2800"/>
              <a:t> + 9</a:t>
            </a:r>
            <a:r>
              <a:rPr lang="en-US" altLang="en-US" sz="2800" i="1"/>
              <a:t>x</a:t>
            </a:r>
            <a:r>
              <a:rPr lang="en-US" altLang="en-US" sz="2800"/>
              <a:t> – 10</a:t>
            </a:r>
            <a:r>
              <a:rPr lang="en-US" altLang="en-US" sz="2800" i="1"/>
              <a:t>x</a:t>
            </a:r>
            <a:r>
              <a:rPr lang="en-US" altLang="en-US" sz="2800"/>
              <a:t> – 30</a:t>
            </a:r>
            <a:endParaRPr lang="en-US" altLang="en-US"/>
          </a:p>
        </p:txBody>
      </p:sp>
      <p:grpSp>
        <p:nvGrpSpPr>
          <p:cNvPr id="1284104" name="Group 8"/>
          <p:cNvGrpSpPr>
            <a:grpSpLocks/>
          </p:cNvGrpSpPr>
          <p:nvPr/>
        </p:nvGrpSpPr>
        <p:grpSpPr bwMode="auto">
          <a:xfrm>
            <a:off x="3505200" y="2667000"/>
            <a:ext cx="4800600" cy="900113"/>
            <a:chOff x="2208" y="1488"/>
            <a:chExt cx="3024" cy="567"/>
          </a:xfrm>
        </p:grpSpPr>
        <p:grpSp>
          <p:nvGrpSpPr>
            <p:cNvPr id="1284105" name="Group 9"/>
            <p:cNvGrpSpPr>
              <a:grpSpLocks/>
            </p:cNvGrpSpPr>
            <p:nvPr/>
          </p:nvGrpSpPr>
          <p:grpSpPr bwMode="auto">
            <a:xfrm>
              <a:off x="2208" y="1488"/>
              <a:ext cx="720" cy="567"/>
              <a:chOff x="2208" y="1392"/>
              <a:chExt cx="720" cy="567"/>
            </a:xfrm>
          </p:grpSpPr>
          <p:sp>
            <p:nvSpPr>
              <p:cNvPr id="1284106" name="Text Box 10"/>
              <p:cNvSpPr txBox="1">
                <a:spLocks noChangeArrowheads="1"/>
              </p:cNvSpPr>
              <p:nvPr/>
            </p:nvSpPr>
            <p:spPr bwMode="auto">
              <a:xfrm>
                <a:off x="2208" y="1632"/>
                <a:ext cx="720"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3</a:t>
                </a:r>
                <a:r>
                  <a:rPr lang="en-US" altLang="en-US" sz="2800" i="1"/>
                  <a:t>x</a:t>
                </a:r>
                <a:r>
                  <a:rPr lang="en-US" altLang="en-US" sz="2800"/>
                  <a:t>(</a:t>
                </a:r>
                <a:r>
                  <a:rPr lang="en-US" altLang="en-US" sz="2800" i="1"/>
                  <a:t>x)</a:t>
                </a:r>
                <a:endParaRPr lang="en-US" altLang="en-US" sz="2800" baseline="30000"/>
              </a:p>
            </p:txBody>
          </p:sp>
          <p:sp>
            <p:nvSpPr>
              <p:cNvPr id="1284107" name="Text Box 11"/>
              <p:cNvSpPr txBox="1">
                <a:spLocks noChangeArrowheads="1"/>
              </p:cNvSpPr>
              <p:nvPr/>
            </p:nvSpPr>
            <p:spPr bwMode="auto">
              <a:xfrm>
                <a:off x="2400"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F</a:t>
                </a:r>
              </a:p>
            </p:txBody>
          </p:sp>
        </p:grpSp>
        <p:grpSp>
          <p:nvGrpSpPr>
            <p:cNvPr id="1284108" name="Group 12"/>
            <p:cNvGrpSpPr>
              <a:grpSpLocks/>
            </p:cNvGrpSpPr>
            <p:nvPr/>
          </p:nvGrpSpPr>
          <p:grpSpPr bwMode="auto">
            <a:xfrm>
              <a:off x="2880" y="1488"/>
              <a:ext cx="912" cy="567"/>
              <a:chOff x="2880" y="1392"/>
              <a:chExt cx="912" cy="567"/>
            </a:xfrm>
          </p:grpSpPr>
          <p:sp>
            <p:nvSpPr>
              <p:cNvPr id="1284109" name="Text Box 13"/>
              <p:cNvSpPr txBox="1">
                <a:spLocks noChangeArrowheads="1"/>
              </p:cNvSpPr>
              <p:nvPr/>
            </p:nvSpPr>
            <p:spPr bwMode="auto">
              <a:xfrm>
                <a:off x="2880" y="1632"/>
                <a:ext cx="912"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+ 3</a:t>
                </a:r>
                <a:r>
                  <a:rPr lang="en-US" altLang="en-US" sz="2800" i="1"/>
                  <a:t>x</a:t>
                </a:r>
                <a:r>
                  <a:rPr lang="en-US" altLang="en-US" sz="2800"/>
                  <a:t>(3)</a:t>
                </a:r>
                <a:endParaRPr lang="en-US" altLang="en-US"/>
              </a:p>
            </p:txBody>
          </p:sp>
          <p:sp>
            <p:nvSpPr>
              <p:cNvPr id="1284110" name="Text Box 14"/>
              <p:cNvSpPr txBox="1">
                <a:spLocks noChangeArrowheads="1"/>
              </p:cNvSpPr>
              <p:nvPr/>
            </p:nvSpPr>
            <p:spPr bwMode="auto">
              <a:xfrm>
                <a:off x="3216"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O</a:t>
                </a:r>
              </a:p>
            </p:txBody>
          </p:sp>
        </p:grpSp>
        <p:grpSp>
          <p:nvGrpSpPr>
            <p:cNvPr id="1284111" name="Group 15"/>
            <p:cNvGrpSpPr>
              <a:grpSpLocks/>
            </p:cNvGrpSpPr>
            <p:nvPr/>
          </p:nvGrpSpPr>
          <p:grpSpPr bwMode="auto">
            <a:xfrm>
              <a:off x="3648" y="1488"/>
              <a:ext cx="768" cy="567"/>
              <a:chOff x="3648" y="1392"/>
              <a:chExt cx="768" cy="567"/>
            </a:xfrm>
          </p:grpSpPr>
          <p:sp>
            <p:nvSpPr>
              <p:cNvPr id="1284112" name="Text Box 16"/>
              <p:cNvSpPr txBox="1">
                <a:spLocks noChangeArrowheads="1"/>
              </p:cNvSpPr>
              <p:nvPr/>
            </p:nvSpPr>
            <p:spPr bwMode="auto">
              <a:xfrm>
                <a:off x="3648" y="1632"/>
                <a:ext cx="768"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 10(</a:t>
                </a:r>
                <a:r>
                  <a:rPr lang="en-US" altLang="en-US" sz="2800" i="1"/>
                  <a:t>x</a:t>
                </a:r>
                <a:r>
                  <a:rPr lang="en-US" altLang="en-US" sz="2800"/>
                  <a:t>)</a:t>
                </a:r>
                <a:endParaRPr lang="en-US" altLang="en-US"/>
              </a:p>
            </p:txBody>
          </p:sp>
          <p:sp>
            <p:nvSpPr>
              <p:cNvPr id="1284113" name="Text Box 17"/>
              <p:cNvSpPr txBox="1">
                <a:spLocks noChangeArrowheads="1"/>
              </p:cNvSpPr>
              <p:nvPr/>
            </p:nvSpPr>
            <p:spPr bwMode="auto">
              <a:xfrm>
                <a:off x="4032"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I</a:t>
                </a:r>
              </a:p>
            </p:txBody>
          </p:sp>
        </p:grpSp>
        <p:grpSp>
          <p:nvGrpSpPr>
            <p:cNvPr id="1284114" name="Group 18"/>
            <p:cNvGrpSpPr>
              <a:grpSpLocks/>
            </p:cNvGrpSpPr>
            <p:nvPr/>
          </p:nvGrpSpPr>
          <p:grpSpPr bwMode="auto">
            <a:xfrm>
              <a:off x="4416" y="1488"/>
              <a:ext cx="816" cy="567"/>
              <a:chOff x="4416" y="1392"/>
              <a:chExt cx="720" cy="567"/>
            </a:xfrm>
          </p:grpSpPr>
          <p:sp>
            <p:nvSpPr>
              <p:cNvPr id="1284115" name="Text Box 19"/>
              <p:cNvSpPr txBox="1">
                <a:spLocks noChangeArrowheads="1"/>
              </p:cNvSpPr>
              <p:nvPr/>
            </p:nvSpPr>
            <p:spPr bwMode="auto">
              <a:xfrm>
                <a:off x="4416" y="1632"/>
                <a:ext cx="720" cy="32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 10(3)</a:t>
                </a:r>
                <a:endParaRPr lang="en-US" altLang="en-US"/>
              </a:p>
            </p:txBody>
          </p:sp>
          <p:sp>
            <p:nvSpPr>
              <p:cNvPr id="1284116" name="Text Box 20"/>
              <p:cNvSpPr txBox="1">
                <a:spLocks noChangeArrowheads="1"/>
              </p:cNvSpPr>
              <p:nvPr/>
            </p:nvSpPr>
            <p:spPr bwMode="auto">
              <a:xfrm>
                <a:off x="4704" y="1392"/>
                <a:ext cx="336"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b="1" i="1">
                    <a:solidFill>
                      <a:schemeClr val="accent2"/>
                    </a:solidFill>
                  </a:rPr>
                  <a:t>L</a:t>
                </a:r>
              </a:p>
            </p:txBody>
          </p:sp>
        </p:grpSp>
      </p:grpSp>
      <p:sp>
        <p:nvSpPr>
          <p:cNvPr id="1284117" name="Text Box 21"/>
          <p:cNvSpPr txBox="1">
            <a:spLocks noChangeArrowheads="1"/>
          </p:cNvSpPr>
          <p:nvPr/>
        </p:nvSpPr>
        <p:spPr bwMode="auto">
          <a:xfrm>
            <a:off x="2971800" y="4343400"/>
            <a:ext cx="36576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i="1"/>
              <a:t>= </a:t>
            </a:r>
            <a:r>
              <a:rPr lang="en-US" altLang="en-US" sz="2800"/>
              <a:t>3</a:t>
            </a:r>
            <a:r>
              <a:rPr lang="en-US" altLang="en-US" sz="2800" i="1"/>
              <a:t>x</a:t>
            </a:r>
            <a:r>
              <a:rPr lang="en-US" altLang="en-US" sz="2800" baseline="30000"/>
              <a:t>2</a:t>
            </a:r>
            <a:r>
              <a:rPr lang="en-US" altLang="en-US" sz="2800"/>
              <a:t> – </a:t>
            </a:r>
            <a:r>
              <a:rPr lang="en-US" altLang="en-US" sz="2800" i="1"/>
              <a:t>x</a:t>
            </a:r>
            <a:r>
              <a:rPr lang="en-US" altLang="en-US" sz="2800"/>
              <a:t> – 30</a:t>
            </a:r>
            <a:endParaRPr lang="en-US" altLang="en-US"/>
          </a:p>
        </p:txBody>
      </p:sp>
      <p:sp>
        <p:nvSpPr>
          <p:cNvPr id="1284118" name="Text Box 22"/>
          <p:cNvSpPr txBox="1">
            <a:spLocks noChangeArrowheads="1"/>
          </p:cNvSpPr>
          <p:nvPr/>
        </p:nvSpPr>
        <p:spPr bwMode="auto">
          <a:xfrm>
            <a:off x="381000" y="5029200"/>
            <a:ext cx="8382000" cy="9461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800"/>
              <a:t>So our final answer when asked to factor the polynomial 6</a:t>
            </a:r>
            <a:r>
              <a:rPr lang="en-US" altLang="en-US" sz="2800" i="1"/>
              <a:t>x</a:t>
            </a:r>
            <a:r>
              <a:rPr lang="en-US" altLang="en-US" sz="2800" baseline="30000"/>
              <a:t>2</a:t>
            </a:r>
            <a:r>
              <a:rPr lang="en-US" altLang="en-US" sz="2800" i="1"/>
              <a:t>y</a:t>
            </a:r>
            <a:r>
              <a:rPr lang="en-US" altLang="en-US" sz="2800" baseline="30000"/>
              <a:t>2</a:t>
            </a:r>
            <a:r>
              <a:rPr lang="en-US" altLang="en-US" sz="2800"/>
              <a:t> – 2</a:t>
            </a:r>
            <a:r>
              <a:rPr lang="en-US" altLang="en-US" sz="2800" i="1"/>
              <a:t>xy</a:t>
            </a:r>
            <a:r>
              <a:rPr lang="en-US" altLang="en-US" sz="2800" baseline="30000"/>
              <a:t>2</a:t>
            </a:r>
            <a:r>
              <a:rPr lang="en-US" altLang="en-US" sz="2800"/>
              <a:t> – 60</a:t>
            </a:r>
            <a:r>
              <a:rPr lang="en-US" altLang="en-US" sz="2800" i="1"/>
              <a:t>y</a:t>
            </a:r>
            <a:r>
              <a:rPr lang="en-US" altLang="en-US" sz="2800" baseline="30000"/>
              <a:t>2</a:t>
            </a:r>
            <a:r>
              <a:rPr lang="en-US" altLang="en-US" sz="2800"/>
              <a:t> will be 2</a:t>
            </a:r>
            <a:r>
              <a:rPr lang="en-US" altLang="en-US" sz="2800" i="1"/>
              <a:t>y</a:t>
            </a:r>
            <a:r>
              <a:rPr lang="en-US" altLang="en-US" sz="2800" baseline="30000"/>
              <a:t>2</a:t>
            </a:r>
            <a:r>
              <a:rPr lang="en-US" altLang="en-US" sz="2800"/>
              <a:t>(3</a:t>
            </a:r>
            <a:r>
              <a:rPr lang="en-US" altLang="en-US" sz="2800" i="1"/>
              <a:t>x</a:t>
            </a:r>
            <a:r>
              <a:rPr lang="en-US" altLang="en-US" sz="2800"/>
              <a:t> – 10)(</a:t>
            </a:r>
            <a:r>
              <a:rPr lang="en-US" altLang="en-US" sz="2800" i="1"/>
              <a:t>x</a:t>
            </a:r>
            <a:r>
              <a:rPr lang="en-US" altLang="en-US" sz="2800"/>
              <a:t> + 3).</a:t>
            </a:r>
          </a:p>
        </p:txBody>
      </p:sp>
      <p:sp>
        <p:nvSpPr>
          <p:cNvPr id="1284119" name="Rectangle 23"/>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84120" name="Text Box 24"/>
          <p:cNvSpPr txBox="1">
            <a:spLocks noChangeArrowheads="1"/>
          </p:cNvSpPr>
          <p:nvPr/>
        </p:nvSpPr>
        <p:spPr bwMode="auto">
          <a:xfrm>
            <a:off x="288925" y="1316038"/>
            <a:ext cx="397827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3200" b="1">
                <a:solidFill>
                  <a:schemeClr val="bg2"/>
                </a:solidFill>
              </a:rPr>
              <a:t>Example Continued</a:t>
            </a:r>
          </a:p>
        </p:txBody>
      </p:sp>
    </p:spTree>
    <p:extLst>
      <p:ext uri="{BB962C8B-B14F-4D97-AF65-F5344CB8AC3E}">
        <p14:creationId xmlns:p14="http://schemas.microsoft.com/office/powerpoint/2010/main" val="2999362496"/>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84101">
                                            <p:txEl>
                                              <p:pRg st="0" end="0"/>
                                            </p:txEl>
                                          </p:spTgt>
                                        </p:tgtEl>
                                        <p:attrNameLst>
                                          <p:attrName>style.visibility</p:attrName>
                                        </p:attrNameLst>
                                      </p:cBhvr>
                                      <p:to>
                                        <p:strVal val="visible"/>
                                      </p:to>
                                    </p:set>
                                    <p:animEffect transition="in" filter="wipe(left)">
                                      <p:cBhvr>
                                        <p:cTn id="7" dur="500"/>
                                        <p:tgtEl>
                                          <p:spTgt spid="1284101">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84102">
                                            <p:txEl>
                                              <p:pRg st="0" end="0"/>
                                            </p:txEl>
                                          </p:spTgt>
                                        </p:tgtEl>
                                        <p:attrNameLst>
                                          <p:attrName>style.visibility</p:attrName>
                                        </p:attrNameLst>
                                      </p:cBhvr>
                                      <p:to>
                                        <p:strVal val="visible"/>
                                      </p:to>
                                    </p:set>
                                    <p:animEffect transition="in" filter="wipe(left)">
                                      <p:cBhvr>
                                        <p:cTn id="12" dur="500"/>
                                        <p:tgtEl>
                                          <p:spTgt spid="1284102">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nodeType="clickEffect">
                                  <p:stCondLst>
                                    <p:cond delay="0"/>
                                  </p:stCondLst>
                                  <p:childTnLst>
                                    <p:set>
                                      <p:cBhvr>
                                        <p:cTn id="16" dur="1" fill="hold">
                                          <p:stCondLst>
                                            <p:cond delay="0"/>
                                          </p:stCondLst>
                                        </p:cTn>
                                        <p:tgtEl>
                                          <p:spTgt spid="1284104"/>
                                        </p:tgtEl>
                                        <p:attrNameLst>
                                          <p:attrName>style.visibility</p:attrName>
                                        </p:attrNameLst>
                                      </p:cBhvr>
                                      <p:to>
                                        <p:strVal val="visible"/>
                                      </p:to>
                                    </p:set>
                                    <p:animEffect transition="in" filter="wipe(left)">
                                      <p:cBhvr>
                                        <p:cTn id="17" dur="500"/>
                                        <p:tgtEl>
                                          <p:spTgt spid="1284104"/>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84103">
                                            <p:txEl>
                                              <p:pRg st="0" end="0"/>
                                            </p:txEl>
                                          </p:spTgt>
                                        </p:tgtEl>
                                        <p:attrNameLst>
                                          <p:attrName>style.visibility</p:attrName>
                                        </p:attrNameLst>
                                      </p:cBhvr>
                                      <p:to>
                                        <p:strVal val="visible"/>
                                      </p:to>
                                    </p:set>
                                    <p:animEffect transition="in" filter="wipe(left)">
                                      <p:cBhvr>
                                        <p:cTn id="22" dur="500"/>
                                        <p:tgtEl>
                                          <p:spTgt spid="1284103">
                                            <p:txEl>
                                              <p:pRg st="0" end="0"/>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84117">
                                            <p:txEl>
                                              <p:pRg st="0" end="0"/>
                                            </p:txEl>
                                          </p:spTgt>
                                        </p:tgtEl>
                                        <p:attrNameLst>
                                          <p:attrName>style.visibility</p:attrName>
                                        </p:attrNameLst>
                                      </p:cBhvr>
                                      <p:to>
                                        <p:strVal val="visible"/>
                                      </p:to>
                                    </p:set>
                                    <p:animEffect transition="in" filter="wipe(left)">
                                      <p:cBhvr>
                                        <p:cTn id="27" dur="500"/>
                                        <p:tgtEl>
                                          <p:spTgt spid="1284117">
                                            <p:txEl>
                                              <p:pRg st="0" end="0"/>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1284118">
                                            <p:txEl>
                                              <p:pRg st="0" end="0"/>
                                            </p:txEl>
                                          </p:spTgt>
                                        </p:tgtEl>
                                        <p:attrNameLst>
                                          <p:attrName>style.visibility</p:attrName>
                                        </p:attrNameLst>
                                      </p:cBhvr>
                                      <p:to>
                                        <p:strVal val="visible"/>
                                      </p:to>
                                    </p:set>
                                    <p:animEffect transition="in" filter="wipe(left)">
                                      <p:cBhvr>
                                        <p:cTn id="32" dur="500"/>
                                        <p:tgtEl>
                                          <p:spTgt spid="1284118">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84101" grpId="0" build="p" autoUpdateAnimBg="0"/>
      <p:bldP spid="1284102" grpId="0" build="p" autoUpdateAnimBg="0"/>
      <p:bldP spid="1284103" grpId="0" build="p" autoUpdateAnimBg="0"/>
      <p:bldP spid="1284117" grpId="0" build="p" autoUpdateAnimBg="0"/>
      <p:bldP spid="1284118" grpId="0" build="p" autoUpdateAnimBg="0"/>
    </p:bldLst>
  </p:timing>
</p:sld>
</file>

<file path=ppt/slides/slide2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p:txBody>
          <a:bodyPr>
            <a:normAutofit fontScale="90000"/>
          </a:bodyPr>
          <a:lstStyle/>
          <a:p>
            <a:pPr algn="ctr"/>
            <a:r>
              <a:rPr lang="en-US" altLang="en-US" b="1"/>
              <a:t/>
            </a:r>
            <a:br>
              <a:rPr lang="en-US" altLang="en-US" b="1"/>
            </a:br>
            <a:r>
              <a:rPr lang="en-US" altLang="en-US" b="1"/>
              <a:t>Try These</a:t>
            </a:r>
          </a:p>
        </p:txBody>
      </p:sp>
      <p:sp>
        <p:nvSpPr>
          <p:cNvPr id="21507" name="Rectangle 3"/>
          <p:cNvSpPr>
            <a:spLocks noGrp="1" noChangeArrowheads="1"/>
          </p:cNvSpPr>
          <p:nvPr>
            <p:ph idx="1"/>
          </p:nvPr>
        </p:nvSpPr>
        <p:spPr/>
        <p:txBody>
          <a:bodyPr>
            <a:normAutofit/>
          </a:bodyPr>
          <a:lstStyle/>
          <a:p>
            <a:r>
              <a:rPr lang="en-US" altLang="en-US" sz="3600" b="1">
                <a:latin typeface="Times New Roman" pitchFamily="18" charset="0"/>
              </a:rPr>
              <a:t>1.  </a:t>
            </a:r>
            <a:r>
              <a:rPr lang="en-US" altLang="en-US" sz="3600" b="1" i="1">
                <a:latin typeface="Times New Roman" pitchFamily="18" charset="0"/>
              </a:rPr>
              <a:t>a</a:t>
            </a:r>
            <a:r>
              <a:rPr lang="en-US" altLang="en-US" sz="3600" b="1" baseline="30000">
                <a:latin typeface="Times New Roman" pitchFamily="18" charset="0"/>
              </a:rPr>
              <a:t>2</a:t>
            </a:r>
            <a:r>
              <a:rPr lang="en-US" altLang="en-US" sz="3600" b="1">
                <a:latin typeface="Times New Roman" pitchFamily="18" charset="0"/>
              </a:rPr>
              <a:t> – 8</a:t>
            </a:r>
            <a:r>
              <a:rPr lang="en-US" altLang="en-US" sz="3600" b="1" i="1">
                <a:latin typeface="Times New Roman" pitchFamily="18" charset="0"/>
              </a:rPr>
              <a:t>a</a:t>
            </a:r>
            <a:r>
              <a:rPr lang="en-US" altLang="en-US" sz="3600" b="1">
                <a:latin typeface="Times New Roman" pitchFamily="18" charset="0"/>
              </a:rPr>
              <a:t> + 16</a:t>
            </a:r>
          </a:p>
          <a:p>
            <a:r>
              <a:rPr lang="en-US" altLang="en-US" sz="3600" b="1">
                <a:latin typeface="Times New Roman" pitchFamily="18" charset="0"/>
              </a:rPr>
              <a:t>2.  </a:t>
            </a:r>
            <a:r>
              <a:rPr lang="en-US" altLang="en-US" sz="3600" b="1" i="1">
                <a:latin typeface="Times New Roman" pitchFamily="18" charset="0"/>
              </a:rPr>
              <a:t>x</a:t>
            </a:r>
            <a:r>
              <a:rPr lang="en-US" altLang="en-US" sz="3600" b="1" baseline="30000">
                <a:latin typeface="Times New Roman" pitchFamily="18" charset="0"/>
              </a:rPr>
              <a:t>2</a:t>
            </a:r>
            <a:r>
              <a:rPr lang="en-US" altLang="en-US" sz="3600" b="1">
                <a:latin typeface="Times New Roman" pitchFamily="18" charset="0"/>
              </a:rPr>
              <a:t> + 10</a:t>
            </a:r>
            <a:r>
              <a:rPr lang="en-US" altLang="en-US" sz="3600" b="1" i="1">
                <a:latin typeface="Times New Roman" pitchFamily="18" charset="0"/>
              </a:rPr>
              <a:t>x</a:t>
            </a:r>
            <a:r>
              <a:rPr lang="en-US" altLang="en-US" sz="3600" b="1">
                <a:latin typeface="Times New Roman" pitchFamily="18" charset="0"/>
              </a:rPr>
              <a:t> + 25</a:t>
            </a:r>
          </a:p>
          <a:p>
            <a:r>
              <a:rPr lang="en-US" altLang="en-US" sz="3600" b="1">
                <a:latin typeface="Times New Roman" pitchFamily="18" charset="0"/>
              </a:rPr>
              <a:t>3.  4</a:t>
            </a:r>
            <a:r>
              <a:rPr lang="en-US" altLang="en-US" sz="3600" b="1" i="1">
                <a:latin typeface="Times New Roman" pitchFamily="18" charset="0"/>
              </a:rPr>
              <a:t>y</a:t>
            </a:r>
            <a:r>
              <a:rPr lang="en-US" altLang="en-US" sz="3600" b="1" baseline="30000">
                <a:latin typeface="Times New Roman" pitchFamily="18" charset="0"/>
              </a:rPr>
              <a:t>2</a:t>
            </a:r>
            <a:r>
              <a:rPr lang="en-US" altLang="en-US" sz="3600" b="1">
                <a:latin typeface="Times New Roman" pitchFamily="18" charset="0"/>
              </a:rPr>
              <a:t> + 16</a:t>
            </a:r>
            <a:r>
              <a:rPr lang="en-US" altLang="en-US" sz="3600" b="1" i="1">
                <a:latin typeface="Times New Roman" pitchFamily="18" charset="0"/>
              </a:rPr>
              <a:t>y</a:t>
            </a:r>
            <a:r>
              <a:rPr lang="en-US" altLang="en-US" sz="3600" b="1">
                <a:latin typeface="Times New Roman" pitchFamily="18" charset="0"/>
              </a:rPr>
              <a:t> + 16</a:t>
            </a:r>
          </a:p>
          <a:p>
            <a:r>
              <a:rPr lang="en-US" altLang="en-US" sz="3600" b="1">
                <a:latin typeface="Times New Roman" pitchFamily="18" charset="0"/>
              </a:rPr>
              <a:t>4.  9</a:t>
            </a:r>
            <a:r>
              <a:rPr lang="en-US" altLang="en-US" sz="3600" b="1" i="1">
                <a:latin typeface="Times New Roman" pitchFamily="18" charset="0"/>
              </a:rPr>
              <a:t>y</a:t>
            </a:r>
            <a:r>
              <a:rPr lang="en-US" altLang="en-US" sz="3600" b="1" baseline="30000">
                <a:latin typeface="Times New Roman" pitchFamily="18" charset="0"/>
              </a:rPr>
              <a:t>2</a:t>
            </a:r>
            <a:r>
              <a:rPr lang="en-US" altLang="en-US" sz="3600" b="1">
                <a:latin typeface="Times New Roman" pitchFamily="18" charset="0"/>
              </a:rPr>
              <a:t> + 30</a:t>
            </a:r>
            <a:r>
              <a:rPr lang="en-US" altLang="en-US" sz="3600" b="1" i="1">
                <a:latin typeface="Times New Roman" pitchFamily="18" charset="0"/>
              </a:rPr>
              <a:t>y</a:t>
            </a:r>
            <a:r>
              <a:rPr lang="en-US" altLang="en-US" sz="3600" b="1">
                <a:latin typeface="Times New Roman" pitchFamily="18" charset="0"/>
              </a:rPr>
              <a:t> + 25</a:t>
            </a:r>
          </a:p>
          <a:p>
            <a:r>
              <a:rPr lang="en-US" altLang="en-US" sz="3600" b="1">
                <a:latin typeface="Times New Roman" pitchFamily="18" charset="0"/>
              </a:rPr>
              <a:t>5.  3</a:t>
            </a:r>
            <a:r>
              <a:rPr lang="en-US" altLang="en-US" sz="3600" b="1" i="1">
                <a:latin typeface="Times New Roman" pitchFamily="18" charset="0"/>
              </a:rPr>
              <a:t>r</a:t>
            </a:r>
            <a:r>
              <a:rPr lang="en-US" altLang="en-US" sz="3600" b="1" baseline="30000">
                <a:latin typeface="Times New Roman" pitchFamily="18" charset="0"/>
              </a:rPr>
              <a:t>2</a:t>
            </a:r>
            <a:r>
              <a:rPr lang="en-US" altLang="en-US" sz="3600" b="1">
                <a:latin typeface="Times New Roman" pitchFamily="18" charset="0"/>
              </a:rPr>
              <a:t> – 18</a:t>
            </a:r>
            <a:r>
              <a:rPr lang="en-US" altLang="en-US" sz="3600" b="1" i="1">
                <a:latin typeface="Times New Roman" pitchFamily="18" charset="0"/>
              </a:rPr>
              <a:t>r</a:t>
            </a:r>
            <a:r>
              <a:rPr lang="en-US" altLang="en-US" sz="3600" b="1">
                <a:latin typeface="Times New Roman" pitchFamily="18" charset="0"/>
              </a:rPr>
              <a:t> + 27</a:t>
            </a:r>
          </a:p>
          <a:p>
            <a:r>
              <a:rPr lang="en-US" altLang="en-US" sz="3600" b="1">
                <a:latin typeface="Times New Roman" pitchFamily="18" charset="0"/>
              </a:rPr>
              <a:t>6.  2</a:t>
            </a:r>
            <a:r>
              <a:rPr lang="en-US" altLang="en-US" sz="3600" b="1" i="1">
                <a:latin typeface="Times New Roman" pitchFamily="18" charset="0"/>
              </a:rPr>
              <a:t>a</a:t>
            </a:r>
            <a:r>
              <a:rPr lang="en-US" altLang="en-US" sz="3600" b="1" baseline="30000">
                <a:latin typeface="Times New Roman" pitchFamily="18" charset="0"/>
              </a:rPr>
              <a:t>2</a:t>
            </a:r>
            <a:r>
              <a:rPr lang="en-US" altLang="en-US" sz="3600" b="1">
                <a:latin typeface="Times New Roman" pitchFamily="18" charset="0"/>
              </a:rPr>
              <a:t> + 8</a:t>
            </a:r>
            <a:r>
              <a:rPr lang="en-US" altLang="en-US" sz="3600" b="1" i="1">
                <a:latin typeface="Times New Roman" pitchFamily="18" charset="0"/>
              </a:rPr>
              <a:t>a</a:t>
            </a:r>
            <a:r>
              <a:rPr lang="en-US" altLang="en-US" sz="3600" b="1">
                <a:latin typeface="Times New Roman" pitchFamily="18" charset="0"/>
              </a:rPr>
              <a:t> - 8</a:t>
            </a:r>
          </a:p>
          <a:p>
            <a:endParaRPr lang="en-US" altLang="en-US" sz="3600" b="1"/>
          </a:p>
        </p:txBody>
      </p:sp>
    </p:spTree>
    <p:extLst>
      <p:ext uri="{BB962C8B-B14F-4D97-AF65-F5344CB8AC3E}">
        <p14:creationId xmlns:p14="http://schemas.microsoft.com/office/powerpoint/2010/main" val="2957132942"/>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 presetClass="entr" presetSubtype="8" fill="hold" grpId="0" nodeType="clickEffect">
                                  <p:stCondLst>
                                    <p:cond delay="0"/>
                                  </p:stCondLst>
                                  <p:childTnLst>
                                    <p:set>
                                      <p:cBhvr>
                                        <p:cTn id="6" dur="1" fill="hold">
                                          <p:stCondLst>
                                            <p:cond delay="0"/>
                                          </p:stCondLst>
                                        </p:cTn>
                                        <p:tgtEl>
                                          <p:spTgt spid="21507">
                                            <p:txEl>
                                              <p:pRg st="0" end="0"/>
                                            </p:txEl>
                                          </p:spTgt>
                                        </p:tgtEl>
                                        <p:attrNameLst>
                                          <p:attrName>style.visibility</p:attrName>
                                        </p:attrNameLst>
                                      </p:cBhvr>
                                      <p:to>
                                        <p:strVal val="visible"/>
                                      </p:to>
                                    </p:set>
                                    <p:anim calcmode="lin" valueType="num">
                                      <p:cBhvr additive="base">
                                        <p:cTn id="7" dur="500" fill="hold"/>
                                        <p:tgtEl>
                                          <p:spTgt spid="21507">
                                            <p:txEl>
                                              <p:pRg st="0" end="0"/>
                                            </p:txEl>
                                          </p:spTgt>
                                        </p:tgtEl>
                                        <p:attrNameLst>
                                          <p:attrName>ppt_x</p:attrName>
                                        </p:attrNameLst>
                                      </p:cBhvr>
                                      <p:tavLst>
                                        <p:tav tm="0">
                                          <p:val>
                                            <p:strVal val="0-#ppt_w/2"/>
                                          </p:val>
                                        </p:tav>
                                        <p:tav tm="100000">
                                          <p:val>
                                            <p:strVal val="#ppt_x"/>
                                          </p:val>
                                        </p:tav>
                                      </p:tavLst>
                                    </p:anim>
                                    <p:anim calcmode="lin" valueType="num">
                                      <p:cBhvr additive="base">
                                        <p:cTn id="8" dur="500" fill="hold"/>
                                        <p:tgtEl>
                                          <p:spTgt spid="21507">
                                            <p:txEl>
                                              <p:pRg st="0" end="0"/>
                                            </p:txEl>
                                          </p:spTgt>
                                        </p:tgtEl>
                                        <p:attrNameLst>
                                          <p:attrName>ppt_y</p:attrName>
                                        </p:attrNameLst>
                                      </p:cBhvr>
                                      <p:tavLst>
                                        <p:tav tm="0">
                                          <p:val>
                                            <p:strVal val="#ppt_y"/>
                                          </p:val>
                                        </p:tav>
                                        <p:tav tm="100000">
                                          <p:val>
                                            <p:strVal val="#ppt_y"/>
                                          </p:val>
                                        </p:tav>
                                      </p:tavLst>
                                    </p:anim>
                                  </p:childTnLst>
                                </p:cTn>
                              </p:par>
                            </p:childTnLst>
                          </p:cTn>
                        </p:par>
                      </p:childTnLst>
                    </p:cTn>
                  </p:par>
                  <p:par>
                    <p:cTn id="9" fill="hold" nodeType="clickPar">
                      <p:stCondLst>
                        <p:cond delay="indefinite"/>
                      </p:stCondLst>
                      <p:childTnLst>
                        <p:par>
                          <p:cTn id="10" fill="hold" nodeType="withGroup">
                            <p:stCondLst>
                              <p:cond delay="0"/>
                            </p:stCondLst>
                            <p:childTnLst>
                              <p:par>
                                <p:cTn id="11" presetID="2" presetClass="entr" presetSubtype="8" fill="hold" grpId="0" nodeType="clickEffect">
                                  <p:stCondLst>
                                    <p:cond delay="0"/>
                                  </p:stCondLst>
                                  <p:childTnLst>
                                    <p:set>
                                      <p:cBhvr>
                                        <p:cTn id="12" dur="1" fill="hold">
                                          <p:stCondLst>
                                            <p:cond delay="0"/>
                                          </p:stCondLst>
                                        </p:cTn>
                                        <p:tgtEl>
                                          <p:spTgt spid="21507">
                                            <p:txEl>
                                              <p:pRg st="1" end="1"/>
                                            </p:txEl>
                                          </p:spTgt>
                                        </p:tgtEl>
                                        <p:attrNameLst>
                                          <p:attrName>style.visibility</p:attrName>
                                        </p:attrNameLst>
                                      </p:cBhvr>
                                      <p:to>
                                        <p:strVal val="visible"/>
                                      </p:to>
                                    </p:set>
                                    <p:anim calcmode="lin" valueType="num">
                                      <p:cBhvr additive="base">
                                        <p:cTn id="13" dur="500" fill="hold"/>
                                        <p:tgtEl>
                                          <p:spTgt spid="21507">
                                            <p:txEl>
                                              <p:pRg st="1" end="1"/>
                                            </p:txEl>
                                          </p:spTgt>
                                        </p:tgtEl>
                                        <p:attrNameLst>
                                          <p:attrName>ppt_x</p:attrName>
                                        </p:attrNameLst>
                                      </p:cBhvr>
                                      <p:tavLst>
                                        <p:tav tm="0">
                                          <p:val>
                                            <p:strVal val="0-#ppt_w/2"/>
                                          </p:val>
                                        </p:tav>
                                        <p:tav tm="100000">
                                          <p:val>
                                            <p:strVal val="#ppt_x"/>
                                          </p:val>
                                        </p:tav>
                                      </p:tavLst>
                                    </p:anim>
                                    <p:anim calcmode="lin" valueType="num">
                                      <p:cBhvr additive="base">
                                        <p:cTn id="14" dur="500" fill="hold"/>
                                        <p:tgtEl>
                                          <p:spTgt spid="21507">
                                            <p:txEl>
                                              <p:pRg st="1" end="1"/>
                                            </p:txEl>
                                          </p:spTgt>
                                        </p:tgtEl>
                                        <p:attrNameLst>
                                          <p:attrName>ppt_y</p:attrName>
                                        </p:attrNameLst>
                                      </p:cBhvr>
                                      <p:tavLst>
                                        <p:tav tm="0">
                                          <p:val>
                                            <p:strVal val="#ppt_y"/>
                                          </p:val>
                                        </p:tav>
                                        <p:tav tm="100000">
                                          <p:val>
                                            <p:strVal val="#ppt_y"/>
                                          </p:val>
                                        </p:tav>
                                      </p:tavLst>
                                    </p:anim>
                                  </p:childTnLst>
                                </p:cTn>
                              </p:par>
                            </p:childTnLst>
                          </p:cTn>
                        </p:par>
                      </p:childTnLst>
                    </p:cTn>
                  </p:par>
                  <p:par>
                    <p:cTn id="15" fill="hold" nodeType="clickPar">
                      <p:stCondLst>
                        <p:cond delay="indefinite"/>
                      </p:stCondLst>
                      <p:childTnLst>
                        <p:par>
                          <p:cTn id="16" fill="hold" nodeType="withGroup">
                            <p:stCondLst>
                              <p:cond delay="0"/>
                            </p:stCondLst>
                            <p:childTnLst>
                              <p:par>
                                <p:cTn id="17" presetID="2" presetClass="entr" presetSubtype="8" fill="hold" grpId="0" nodeType="clickEffect">
                                  <p:stCondLst>
                                    <p:cond delay="0"/>
                                  </p:stCondLst>
                                  <p:childTnLst>
                                    <p:set>
                                      <p:cBhvr>
                                        <p:cTn id="18" dur="1" fill="hold">
                                          <p:stCondLst>
                                            <p:cond delay="0"/>
                                          </p:stCondLst>
                                        </p:cTn>
                                        <p:tgtEl>
                                          <p:spTgt spid="21507">
                                            <p:txEl>
                                              <p:pRg st="2" end="2"/>
                                            </p:txEl>
                                          </p:spTgt>
                                        </p:tgtEl>
                                        <p:attrNameLst>
                                          <p:attrName>style.visibility</p:attrName>
                                        </p:attrNameLst>
                                      </p:cBhvr>
                                      <p:to>
                                        <p:strVal val="visible"/>
                                      </p:to>
                                    </p:set>
                                    <p:anim calcmode="lin" valueType="num">
                                      <p:cBhvr additive="base">
                                        <p:cTn id="19" dur="500" fill="hold"/>
                                        <p:tgtEl>
                                          <p:spTgt spid="21507">
                                            <p:txEl>
                                              <p:pRg st="2" end="2"/>
                                            </p:txEl>
                                          </p:spTgt>
                                        </p:tgtEl>
                                        <p:attrNameLst>
                                          <p:attrName>ppt_x</p:attrName>
                                        </p:attrNameLst>
                                      </p:cBhvr>
                                      <p:tavLst>
                                        <p:tav tm="0">
                                          <p:val>
                                            <p:strVal val="0-#ppt_w/2"/>
                                          </p:val>
                                        </p:tav>
                                        <p:tav tm="100000">
                                          <p:val>
                                            <p:strVal val="#ppt_x"/>
                                          </p:val>
                                        </p:tav>
                                      </p:tavLst>
                                    </p:anim>
                                    <p:anim calcmode="lin" valueType="num">
                                      <p:cBhvr additive="base">
                                        <p:cTn id="20" dur="500" fill="hold"/>
                                        <p:tgtEl>
                                          <p:spTgt spid="21507">
                                            <p:txEl>
                                              <p:pRg st="2" end="2"/>
                                            </p:txEl>
                                          </p:spTgt>
                                        </p:tgtEl>
                                        <p:attrNameLst>
                                          <p:attrName>ppt_y</p:attrName>
                                        </p:attrNameLst>
                                      </p:cBhvr>
                                      <p:tavLst>
                                        <p:tav tm="0">
                                          <p:val>
                                            <p:strVal val="#ppt_y"/>
                                          </p:val>
                                        </p:tav>
                                        <p:tav tm="100000">
                                          <p:val>
                                            <p:strVal val="#ppt_y"/>
                                          </p:val>
                                        </p:tav>
                                      </p:tavLst>
                                    </p:anim>
                                  </p:childTnLst>
                                </p:cTn>
                              </p:par>
                            </p:childTnLst>
                          </p:cTn>
                        </p:par>
                      </p:childTnLst>
                    </p:cTn>
                  </p:par>
                  <p:par>
                    <p:cTn id="21" fill="hold" nodeType="clickPar">
                      <p:stCondLst>
                        <p:cond delay="indefinite"/>
                      </p:stCondLst>
                      <p:childTnLst>
                        <p:par>
                          <p:cTn id="22" fill="hold" nodeType="withGroup">
                            <p:stCondLst>
                              <p:cond delay="0"/>
                            </p:stCondLst>
                            <p:childTnLst>
                              <p:par>
                                <p:cTn id="23" presetID="2" presetClass="entr" presetSubtype="8" fill="hold" grpId="0" nodeType="clickEffect">
                                  <p:stCondLst>
                                    <p:cond delay="0"/>
                                  </p:stCondLst>
                                  <p:childTnLst>
                                    <p:set>
                                      <p:cBhvr>
                                        <p:cTn id="24" dur="1" fill="hold">
                                          <p:stCondLst>
                                            <p:cond delay="0"/>
                                          </p:stCondLst>
                                        </p:cTn>
                                        <p:tgtEl>
                                          <p:spTgt spid="21507">
                                            <p:txEl>
                                              <p:pRg st="3" end="3"/>
                                            </p:txEl>
                                          </p:spTgt>
                                        </p:tgtEl>
                                        <p:attrNameLst>
                                          <p:attrName>style.visibility</p:attrName>
                                        </p:attrNameLst>
                                      </p:cBhvr>
                                      <p:to>
                                        <p:strVal val="visible"/>
                                      </p:to>
                                    </p:set>
                                    <p:anim calcmode="lin" valueType="num">
                                      <p:cBhvr additive="base">
                                        <p:cTn id="25" dur="500" fill="hold"/>
                                        <p:tgtEl>
                                          <p:spTgt spid="21507">
                                            <p:txEl>
                                              <p:pRg st="3" end="3"/>
                                            </p:txEl>
                                          </p:spTgt>
                                        </p:tgtEl>
                                        <p:attrNameLst>
                                          <p:attrName>ppt_x</p:attrName>
                                        </p:attrNameLst>
                                      </p:cBhvr>
                                      <p:tavLst>
                                        <p:tav tm="0">
                                          <p:val>
                                            <p:strVal val="0-#ppt_w/2"/>
                                          </p:val>
                                        </p:tav>
                                        <p:tav tm="100000">
                                          <p:val>
                                            <p:strVal val="#ppt_x"/>
                                          </p:val>
                                        </p:tav>
                                      </p:tavLst>
                                    </p:anim>
                                    <p:anim calcmode="lin" valueType="num">
                                      <p:cBhvr additive="base">
                                        <p:cTn id="26" dur="500" fill="hold"/>
                                        <p:tgtEl>
                                          <p:spTgt spid="21507">
                                            <p:txEl>
                                              <p:pRg st="3" end="3"/>
                                            </p:txEl>
                                          </p:spTgt>
                                        </p:tgtEl>
                                        <p:attrNameLst>
                                          <p:attrName>ppt_y</p:attrName>
                                        </p:attrNameLst>
                                      </p:cBhvr>
                                      <p:tavLst>
                                        <p:tav tm="0">
                                          <p:val>
                                            <p:strVal val="#ppt_y"/>
                                          </p:val>
                                        </p:tav>
                                        <p:tav tm="100000">
                                          <p:val>
                                            <p:strVal val="#ppt_y"/>
                                          </p:val>
                                        </p:tav>
                                      </p:tavLst>
                                    </p:anim>
                                  </p:childTnLst>
                                </p:cTn>
                              </p:par>
                            </p:childTnLst>
                          </p:cTn>
                        </p:par>
                      </p:childTnLst>
                    </p:cTn>
                  </p:par>
                  <p:par>
                    <p:cTn id="27" fill="hold" nodeType="clickPar">
                      <p:stCondLst>
                        <p:cond delay="indefinite"/>
                      </p:stCondLst>
                      <p:childTnLst>
                        <p:par>
                          <p:cTn id="28" fill="hold" nodeType="withGroup">
                            <p:stCondLst>
                              <p:cond delay="0"/>
                            </p:stCondLst>
                            <p:childTnLst>
                              <p:par>
                                <p:cTn id="29" presetID="2" presetClass="entr" presetSubtype="8" fill="hold" grpId="0" nodeType="clickEffect">
                                  <p:stCondLst>
                                    <p:cond delay="0"/>
                                  </p:stCondLst>
                                  <p:childTnLst>
                                    <p:set>
                                      <p:cBhvr>
                                        <p:cTn id="30" dur="1" fill="hold">
                                          <p:stCondLst>
                                            <p:cond delay="0"/>
                                          </p:stCondLst>
                                        </p:cTn>
                                        <p:tgtEl>
                                          <p:spTgt spid="21507">
                                            <p:txEl>
                                              <p:pRg st="4" end="4"/>
                                            </p:txEl>
                                          </p:spTgt>
                                        </p:tgtEl>
                                        <p:attrNameLst>
                                          <p:attrName>style.visibility</p:attrName>
                                        </p:attrNameLst>
                                      </p:cBhvr>
                                      <p:to>
                                        <p:strVal val="visible"/>
                                      </p:to>
                                    </p:set>
                                    <p:anim calcmode="lin" valueType="num">
                                      <p:cBhvr additive="base">
                                        <p:cTn id="31" dur="500" fill="hold"/>
                                        <p:tgtEl>
                                          <p:spTgt spid="21507">
                                            <p:txEl>
                                              <p:pRg st="4" end="4"/>
                                            </p:txEl>
                                          </p:spTgt>
                                        </p:tgtEl>
                                        <p:attrNameLst>
                                          <p:attrName>ppt_x</p:attrName>
                                        </p:attrNameLst>
                                      </p:cBhvr>
                                      <p:tavLst>
                                        <p:tav tm="0">
                                          <p:val>
                                            <p:strVal val="0-#ppt_w/2"/>
                                          </p:val>
                                        </p:tav>
                                        <p:tav tm="100000">
                                          <p:val>
                                            <p:strVal val="#ppt_x"/>
                                          </p:val>
                                        </p:tav>
                                      </p:tavLst>
                                    </p:anim>
                                    <p:anim calcmode="lin" valueType="num">
                                      <p:cBhvr additive="base">
                                        <p:cTn id="32" dur="500" fill="hold"/>
                                        <p:tgtEl>
                                          <p:spTgt spid="21507">
                                            <p:txEl>
                                              <p:pRg st="4" end="4"/>
                                            </p:txEl>
                                          </p:spTgt>
                                        </p:tgtEl>
                                        <p:attrNameLst>
                                          <p:attrName>ppt_y</p:attrName>
                                        </p:attrNameLst>
                                      </p:cBhvr>
                                      <p:tavLst>
                                        <p:tav tm="0">
                                          <p:val>
                                            <p:strVal val="#ppt_y"/>
                                          </p:val>
                                        </p:tav>
                                        <p:tav tm="100000">
                                          <p:val>
                                            <p:strVal val="#ppt_y"/>
                                          </p:val>
                                        </p:tav>
                                      </p:tavLst>
                                    </p:anim>
                                  </p:childTnLst>
                                </p:cTn>
                              </p:par>
                            </p:childTnLst>
                          </p:cTn>
                        </p:par>
                      </p:childTnLst>
                    </p:cTn>
                  </p:par>
                  <p:par>
                    <p:cTn id="33" fill="hold" nodeType="clickPar">
                      <p:stCondLst>
                        <p:cond delay="indefinite"/>
                      </p:stCondLst>
                      <p:childTnLst>
                        <p:par>
                          <p:cTn id="34" fill="hold" nodeType="withGroup">
                            <p:stCondLst>
                              <p:cond delay="0"/>
                            </p:stCondLst>
                            <p:childTnLst>
                              <p:par>
                                <p:cTn id="35" presetID="2" presetClass="entr" presetSubtype="8" fill="hold" grpId="0" nodeType="clickEffect">
                                  <p:stCondLst>
                                    <p:cond delay="0"/>
                                  </p:stCondLst>
                                  <p:childTnLst>
                                    <p:set>
                                      <p:cBhvr>
                                        <p:cTn id="36" dur="1" fill="hold">
                                          <p:stCondLst>
                                            <p:cond delay="0"/>
                                          </p:stCondLst>
                                        </p:cTn>
                                        <p:tgtEl>
                                          <p:spTgt spid="21507">
                                            <p:txEl>
                                              <p:pRg st="5" end="5"/>
                                            </p:txEl>
                                          </p:spTgt>
                                        </p:tgtEl>
                                        <p:attrNameLst>
                                          <p:attrName>style.visibility</p:attrName>
                                        </p:attrNameLst>
                                      </p:cBhvr>
                                      <p:to>
                                        <p:strVal val="visible"/>
                                      </p:to>
                                    </p:set>
                                    <p:anim calcmode="lin" valueType="num">
                                      <p:cBhvr additive="base">
                                        <p:cTn id="37" dur="500" fill="hold"/>
                                        <p:tgtEl>
                                          <p:spTgt spid="21507">
                                            <p:txEl>
                                              <p:pRg st="5" end="5"/>
                                            </p:txEl>
                                          </p:spTgt>
                                        </p:tgtEl>
                                        <p:attrNameLst>
                                          <p:attrName>ppt_x</p:attrName>
                                        </p:attrNameLst>
                                      </p:cBhvr>
                                      <p:tavLst>
                                        <p:tav tm="0">
                                          <p:val>
                                            <p:strVal val="0-#ppt_w/2"/>
                                          </p:val>
                                        </p:tav>
                                        <p:tav tm="100000">
                                          <p:val>
                                            <p:strVal val="#ppt_x"/>
                                          </p:val>
                                        </p:tav>
                                      </p:tavLst>
                                    </p:anim>
                                    <p:anim calcmode="lin" valueType="num">
                                      <p:cBhvr additive="base">
                                        <p:cTn id="38" dur="500" fill="hold"/>
                                        <p:tgtEl>
                                          <p:spTgt spid="21507">
                                            <p:txEl>
                                              <p:pRg st="5" end="5"/>
                                            </p:txEl>
                                          </p:spTgt>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507" grpId="0" build="p" autoUpdateAnimBg="0"/>
    </p:bldLst>
  </p:timing>
</p:sld>
</file>

<file path=ppt/slides/slide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52357" name="Text Box 5"/>
          <p:cNvSpPr txBox="1">
            <a:spLocks noChangeArrowheads="1"/>
          </p:cNvSpPr>
          <p:nvPr/>
        </p:nvSpPr>
        <p:spPr bwMode="auto">
          <a:xfrm>
            <a:off x="609600" y="1752600"/>
            <a:ext cx="80010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800"/>
              <a:t>Factor the polynomial </a:t>
            </a:r>
            <a:r>
              <a:rPr lang="en-US" altLang="en-US" sz="2800" i="1"/>
              <a:t>x</a:t>
            </a:r>
            <a:r>
              <a:rPr lang="en-US" altLang="en-US" sz="2800" baseline="30000"/>
              <a:t>2</a:t>
            </a:r>
            <a:r>
              <a:rPr lang="en-US" altLang="en-US" sz="2800"/>
              <a:t> + 13</a:t>
            </a:r>
            <a:r>
              <a:rPr lang="en-US" altLang="en-US" sz="2800" i="1"/>
              <a:t>x</a:t>
            </a:r>
            <a:r>
              <a:rPr lang="en-US" altLang="en-US" sz="2800"/>
              <a:t> + 30.</a:t>
            </a:r>
          </a:p>
        </p:txBody>
      </p:sp>
      <p:sp>
        <p:nvSpPr>
          <p:cNvPr id="1252358" name="Rectangle 6"/>
          <p:cNvSpPr>
            <a:spLocks noGrp="1" noChangeArrowheads="1"/>
          </p:cNvSpPr>
          <p:nvPr>
            <p:ph idx="1"/>
          </p:nvPr>
        </p:nvSpPr>
        <p:spPr>
          <a:xfrm>
            <a:off x="593725" y="2178050"/>
            <a:ext cx="8229600" cy="2514600"/>
          </a:xfrm>
        </p:spPr>
        <p:txBody>
          <a:bodyPr>
            <a:normAutofit/>
          </a:bodyPr>
          <a:lstStyle/>
          <a:p>
            <a:pPr marL="0" indent="0">
              <a:buFont typeface="Wingdings" pitchFamily="2" charset="2"/>
              <a:buNone/>
            </a:pPr>
            <a:r>
              <a:rPr lang="en-US" altLang="en-US" sz="2800" dirty="0"/>
              <a:t>Since our two numbers must have a product of 30 and a sum of 13, the two numbers must both be positive.</a:t>
            </a:r>
          </a:p>
          <a:p>
            <a:pPr lvl="1" indent="-4763">
              <a:buSzTx/>
              <a:buFont typeface="Wingdings" pitchFamily="2" charset="2"/>
              <a:buNone/>
            </a:pPr>
            <a:r>
              <a:rPr lang="en-US" altLang="en-US" dirty="0"/>
              <a:t>	Positive factors of 30	Sum of Factors</a:t>
            </a:r>
          </a:p>
          <a:p>
            <a:pPr lvl="1" indent="-4763">
              <a:buSzTx/>
              <a:buFont typeface="Wingdings" pitchFamily="2" charset="2"/>
              <a:buNone/>
            </a:pPr>
            <a:r>
              <a:rPr lang="en-US" altLang="en-US" dirty="0"/>
              <a:t>			1, 30				31</a:t>
            </a:r>
          </a:p>
          <a:p>
            <a:pPr lvl="1" indent="-4763">
              <a:buSzTx/>
              <a:buFont typeface="Wingdings" pitchFamily="2" charset="2"/>
              <a:buNone/>
            </a:pPr>
            <a:r>
              <a:rPr lang="en-US" altLang="en-US" dirty="0"/>
              <a:t>			2, 15				17</a:t>
            </a:r>
          </a:p>
        </p:txBody>
      </p:sp>
      <p:grpSp>
        <p:nvGrpSpPr>
          <p:cNvPr id="1252359" name="Group 7"/>
          <p:cNvGrpSpPr>
            <a:grpSpLocks/>
          </p:cNvGrpSpPr>
          <p:nvPr/>
        </p:nvGrpSpPr>
        <p:grpSpPr bwMode="auto">
          <a:xfrm>
            <a:off x="609600" y="4632325"/>
            <a:ext cx="7924800" cy="476250"/>
            <a:chOff x="384" y="2736"/>
            <a:chExt cx="4992" cy="300"/>
          </a:xfrm>
        </p:grpSpPr>
        <p:sp>
          <p:nvSpPr>
            <p:cNvPr id="1252360" name="Rectangle 8"/>
            <p:cNvSpPr>
              <a:spLocks noChangeArrowheads="1"/>
            </p:cNvSpPr>
            <p:nvPr/>
          </p:nvSpPr>
          <p:spPr bwMode="auto">
            <a:xfrm>
              <a:off x="3840" y="2736"/>
              <a:ext cx="336" cy="288"/>
            </a:xfrm>
            <a:prstGeom prst="rect">
              <a:avLst/>
            </a:prstGeom>
            <a:solidFill>
              <a:srgbClr val="740404">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252361" name="Rectangle 9"/>
            <p:cNvSpPr>
              <a:spLocks noChangeArrowheads="1"/>
            </p:cNvSpPr>
            <p:nvPr/>
          </p:nvSpPr>
          <p:spPr bwMode="auto">
            <a:xfrm>
              <a:off x="1488" y="2736"/>
              <a:ext cx="624" cy="288"/>
            </a:xfrm>
            <a:prstGeom prst="rect">
              <a:avLst/>
            </a:prstGeom>
            <a:solidFill>
              <a:srgbClr val="740404">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252362" name="Text Box 10"/>
            <p:cNvSpPr txBox="1">
              <a:spLocks noChangeArrowheads="1"/>
            </p:cNvSpPr>
            <p:nvPr/>
          </p:nvSpPr>
          <p:spPr bwMode="auto">
            <a:xfrm>
              <a:off x="384" y="2736"/>
              <a:ext cx="4992" cy="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lvl="1">
                <a:lnSpc>
                  <a:spcPct val="90000"/>
                </a:lnSpc>
                <a:spcBef>
                  <a:spcPct val="20000"/>
                </a:spcBef>
                <a:buClr>
                  <a:schemeClr val="tx2"/>
                </a:buClr>
                <a:buFont typeface="Wingdings" pitchFamily="2" charset="2"/>
                <a:buNone/>
              </a:pPr>
              <a:r>
                <a:rPr lang="en-US" altLang="en-US" sz="2800"/>
                <a:t>		3, 10				13</a:t>
              </a:r>
            </a:p>
          </p:txBody>
        </p:sp>
      </p:grpSp>
      <p:sp>
        <p:nvSpPr>
          <p:cNvPr id="1252363" name="Text Box 11"/>
          <p:cNvSpPr txBox="1">
            <a:spLocks noChangeArrowheads="1"/>
          </p:cNvSpPr>
          <p:nvPr/>
        </p:nvSpPr>
        <p:spPr bwMode="auto">
          <a:xfrm>
            <a:off x="533400" y="5181600"/>
            <a:ext cx="8077200" cy="1330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lvl="1">
              <a:lnSpc>
                <a:spcPct val="90000"/>
              </a:lnSpc>
              <a:spcBef>
                <a:spcPct val="20000"/>
              </a:spcBef>
              <a:buClr>
                <a:schemeClr val="tx2"/>
              </a:buClr>
              <a:buFont typeface="Wingdings" pitchFamily="2" charset="2"/>
              <a:buNone/>
            </a:pPr>
            <a:r>
              <a:rPr lang="en-US" altLang="en-US" sz="2800"/>
              <a:t>Note, there are other factors, but once we find a pair that works, we do not have to continue searching.</a:t>
            </a:r>
          </a:p>
          <a:p>
            <a:pPr>
              <a:lnSpc>
                <a:spcPct val="90000"/>
              </a:lnSpc>
              <a:spcBef>
                <a:spcPct val="20000"/>
              </a:spcBef>
              <a:buSzPct val="85000"/>
            </a:pPr>
            <a:r>
              <a:rPr lang="en-US" altLang="en-US" sz="2800"/>
              <a:t>So </a:t>
            </a:r>
            <a:r>
              <a:rPr lang="en-US" altLang="en-US" sz="2800" i="1"/>
              <a:t>x</a:t>
            </a:r>
            <a:r>
              <a:rPr lang="en-US" altLang="en-US" sz="2800" baseline="30000"/>
              <a:t>2</a:t>
            </a:r>
            <a:r>
              <a:rPr lang="en-US" altLang="en-US" sz="2800"/>
              <a:t> + 13</a:t>
            </a:r>
            <a:r>
              <a:rPr lang="en-US" altLang="en-US" sz="2800" i="1"/>
              <a:t>x</a:t>
            </a:r>
            <a:r>
              <a:rPr lang="en-US" altLang="en-US" sz="2800"/>
              <a:t> + 30 = (</a:t>
            </a:r>
            <a:r>
              <a:rPr lang="en-US" altLang="en-US" sz="2800" i="1"/>
              <a:t>x</a:t>
            </a:r>
            <a:r>
              <a:rPr lang="en-US" altLang="en-US" sz="2800"/>
              <a:t> + 3)(</a:t>
            </a:r>
            <a:r>
              <a:rPr lang="en-US" altLang="en-US" sz="2800" i="1"/>
              <a:t>x</a:t>
            </a:r>
            <a:r>
              <a:rPr lang="en-US" altLang="en-US" sz="2800"/>
              <a:t> + 10).</a:t>
            </a:r>
            <a:endParaRPr lang="en-US" altLang="en-US"/>
          </a:p>
        </p:txBody>
      </p:sp>
      <p:sp>
        <p:nvSpPr>
          <p:cNvPr id="1252364" name="Rectangle 12"/>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52365" name="Text Box 13"/>
          <p:cNvSpPr txBox="1">
            <a:spLocks noChangeArrowheads="1"/>
          </p:cNvSpPr>
          <p:nvPr/>
        </p:nvSpPr>
        <p:spPr bwMode="auto">
          <a:xfrm>
            <a:off x="304800" y="1219200"/>
            <a:ext cx="2552700" cy="584775"/>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sz="3200" b="1" dirty="0" smtClean="0">
                <a:solidFill>
                  <a:schemeClr val="bg2"/>
                </a:solidFill>
              </a:rPr>
              <a:t>Example 1</a:t>
            </a:r>
            <a:endParaRPr lang="en-US" altLang="en-US" sz="3200" b="1" dirty="0">
              <a:solidFill>
                <a:schemeClr val="bg2"/>
              </a:solidFill>
            </a:endParaRPr>
          </a:p>
        </p:txBody>
      </p:sp>
    </p:spTree>
    <p:extLst>
      <p:ext uri="{BB962C8B-B14F-4D97-AF65-F5344CB8AC3E}">
        <p14:creationId xmlns:p14="http://schemas.microsoft.com/office/powerpoint/2010/main" val="3926487471"/>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52357">
                                            <p:txEl>
                                              <p:pRg st="0" end="0"/>
                                            </p:txEl>
                                          </p:spTgt>
                                        </p:tgtEl>
                                        <p:attrNameLst>
                                          <p:attrName>style.visibility</p:attrName>
                                        </p:attrNameLst>
                                      </p:cBhvr>
                                      <p:to>
                                        <p:strVal val="visible"/>
                                      </p:to>
                                    </p:set>
                                    <p:animEffect transition="in" filter="wipe(left)">
                                      <p:cBhvr>
                                        <p:cTn id="7" dur="500"/>
                                        <p:tgtEl>
                                          <p:spTgt spid="125235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52358">
                                            <p:txEl>
                                              <p:pRg st="0" end="0"/>
                                            </p:txEl>
                                          </p:spTgt>
                                        </p:tgtEl>
                                        <p:attrNameLst>
                                          <p:attrName>style.visibility</p:attrName>
                                        </p:attrNameLst>
                                      </p:cBhvr>
                                      <p:to>
                                        <p:strVal val="visible"/>
                                      </p:to>
                                    </p:set>
                                    <p:animEffect transition="in" filter="wipe(left)">
                                      <p:cBhvr>
                                        <p:cTn id="12" dur="500"/>
                                        <p:tgtEl>
                                          <p:spTgt spid="1252358">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52358">
                                            <p:txEl>
                                              <p:pRg st="1" end="1"/>
                                            </p:txEl>
                                          </p:spTgt>
                                        </p:tgtEl>
                                        <p:attrNameLst>
                                          <p:attrName>style.visibility</p:attrName>
                                        </p:attrNameLst>
                                      </p:cBhvr>
                                      <p:to>
                                        <p:strVal val="visible"/>
                                      </p:to>
                                    </p:set>
                                    <p:animEffect transition="in" filter="wipe(left)">
                                      <p:cBhvr>
                                        <p:cTn id="17" dur="500"/>
                                        <p:tgtEl>
                                          <p:spTgt spid="1252358">
                                            <p:txEl>
                                              <p:pRg st="1" end="1"/>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52358">
                                            <p:txEl>
                                              <p:pRg st="2" end="2"/>
                                            </p:txEl>
                                          </p:spTgt>
                                        </p:tgtEl>
                                        <p:attrNameLst>
                                          <p:attrName>style.visibility</p:attrName>
                                        </p:attrNameLst>
                                      </p:cBhvr>
                                      <p:to>
                                        <p:strVal val="visible"/>
                                      </p:to>
                                    </p:set>
                                    <p:animEffect transition="in" filter="wipe(left)">
                                      <p:cBhvr>
                                        <p:cTn id="22" dur="500"/>
                                        <p:tgtEl>
                                          <p:spTgt spid="1252358">
                                            <p:txEl>
                                              <p:pRg st="2" end="2"/>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52358">
                                            <p:txEl>
                                              <p:pRg st="3" end="3"/>
                                            </p:txEl>
                                          </p:spTgt>
                                        </p:tgtEl>
                                        <p:attrNameLst>
                                          <p:attrName>style.visibility</p:attrName>
                                        </p:attrNameLst>
                                      </p:cBhvr>
                                      <p:to>
                                        <p:strVal val="visible"/>
                                      </p:to>
                                    </p:set>
                                    <p:animEffect transition="in" filter="wipe(left)">
                                      <p:cBhvr>
                                        <p:cTn id="27" dur="500"/>
                                        <p:tgtEl>
                                          <p:spTgt spid="1252358">
                                            <p:txEl>
                                              <p:pRg st="3" end="3"/>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nodeType="clickEffect">
                                  <p:stCondLst>
                                    <p:cond delay="0"/>
                                  </p:stCondLst>
                                  <p:childTnLst>
                                    <p:set>
                                      <p:cBhvr>
                                        <p:cTn id="31" dur="1" fill="hold">
                                          <p:stCondLst>
                                            <p:cond delay="0"/>
                                          </p:stCondLst>
                                        </p:cTn>
                                        <p:tgtEl>
                                          <p:spTgt spid="1252359"/>
                                        </p:tgtEl>
                                        <p:attrNameLst>
                                          <p:attrName>style.visibility</p:attrName>
                                        </p:attrNameLst>
                                      </p:cBhvr>
                                      <p:to>
                                        <p:strVal val="visible"/>
                                      </p:to>
                                    </p:set>
                                    <p:animEffect transition="in" filter="wipe(left)">
                                      <p:cBhvr>
                                        <p:cTn id="32" dur="500"/>
                                        <p:tgtEl>
                                          <p:spTgt spid="1252359"/>
                                        </p:tgtEl>
                                      </p:cBhvr>
                                    </p:animEffect>
                                  </p:childTnLst>
                                </p:cTn>
                              </p:par>
                            </p:childTnLst>
                          </p:cTn>
                        </p:par>
                      </p:childTnLst>
                    </p:cTn>
                  </p:par>
                  <p:par>
                    <p:cTn id="33" fill="hold" nodeType="clickPar">
                      <p:stCondLst>
                        <p:cond delay="indefinite"/>
                      </p:stCondLst>
                      <p:childTnLst>
                        <p:par>
                          <p:cTn id="34" fill="hold" nodeType="withGroup">
                            <p:stCondLst>
                              <p:cond delay="0"/>
                            </p:stCondLst>
                            <p:childTnLst>
                              <p:par>
                                <p:cTn id="35" presetID="22" presetClass="entr" presetSubtype="8" fill="hold" grpId="0" nodeType="clickEffect">
                                  <p:stCondLst>
                                    <p:cond delay="0"/>
                                  </p:stCondLst>
                                  <p:childTnLst>
                                    <p:set>
                                      <p:cBhvr>
                                        <p:cTn id="36" dur="1" fill="hold">
                                          <p:stCondLst>
                                            <p:cond delay="0"/>
                                          </p:stCondLst>
                                        </p:cTn>
                                        <p:tgtEl>
                                          <p:spTgt spid="1252363">
                                            <p:txEl>
                                              <p:pRg st="0" end="0"/>
                                            </p:txEl>
                                          </p:spTgt>
                                        </p:tgtEl>
                                        <p:attrNameLst>
                                          <p:attrName>style.visibility</p:attrName>
                                        </p:attrNameLst>
                                      </p:cBhvr>
                                      <p:to>
                                        <p:strVal val="visible"/>
                                      </p:to>
                                    </p:set>
                                    <p:animEffect transition="in" filter="wipe(left)">
                                      <p:cBhvr>
                                        <p:cTn id="37" dur="500"/>
                                        <p:tgtEl>
                                          <p:spTgt spid="1252363">
                                            <p:txEl>
                                              <p:pRg st="0" end="0"/>
                                            </p:txEl>
                                          </p:spTgt>
                                        </p:tgtEl>
                                      </p:cBhvr>
                                    </p:animEffect>
                                  </p:childTnLst>
                                </p:cTn>
                              </p:par>
                            </p:childTnLst>
                          </p:cTn>
                        </p:par>
                      </p:childTnLst>
                    </p:cTn>
                  </p:par>
                  <p:par>
                    <p:cTn id="38" fill="hold" nodeType="clickPar">
                      <p:stCondLst>
                        <p:cond delay="indefinite"/>
                      </p:stCondLst>
                      <p:childTnLst>
                        <p:par>
                          <p:cTn id="39" fill="hold" nodeType="withGroup">
                            <p:stCondLst>
                              <p:cond delay="0"/>
                            </p:stCondLst>
                            <p:childTnLst>
                              <p:par>
                                <p:cTn id="40" presetID="22" presetClass="entr" presetSubtype="8" fill="hold" grpId="0" nodeType="clickEffect">
                                  <p:stCondLst>
                                    <p:cond delay="0"/>
                                  </p:stCondLst>
                                  <p:childTnLst>
                                    <p:set>
                                      <p:cBhvr>
                                        <p:cTn id="41" dur="1" fill="hold">
                                          <p:stCondLst>
                                            <p:cond delay="0"/>
                                          </p:stCondLst>
                                        </p:cTn>
                                        <p:tgtEl>
                                          <p:spTgt spid="1252363">
                                            <p:txEl>
                                              <p:pRg st="1" end="1"/>
                                            </p:txEl>
                                          </p:spTgt>
                                        </p:tgtEl>
                                        <p:attrNameLst>
                                          <p:attrName>style.visibility</p:attrName>
                                        </p:attrNameLst>
                                      </p:cBhvr>
                                      <p:to>
                                        <p:strVal val="visible"/>
                                      </p:to>
                                    </p:set>
                                    <p:animEffect transition="in" filter="wipe(left)">
                                      <p:cBhvr>
                                        <p:cTn id="42" dur="500"/>
                                        <p:tgtEl>
                                          <p:spTgt spid="125236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2357" grpId="0" build="p" autoUpdateAnimBg="0"/>
      <p:bldP spid="1252358" grpId="0" build="p" bldLvl="2" autoUpdateAnimBg="0"/>
      <p:bldP spid="1252363" grpId="0" build="p" autoUpdateAnimBg="0"/>
    </p:bldLst>
  </p:timing>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53381" name="Text Box 5"/>
          <p:cNvSpPr txBox="1">
            <a:spLocks noChangeArrowheads="1"/>
          </p:cNvSpPr>
          <p:nvPr/>
        </p:nvSpPr>
        <p:spPr bwMode="auto">
          <a:xfrm>
            <a:off x="609600" y="1962150"/>
            <a:ext cx="8001000"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800"/>
              <a:t>Factor the polynomial </a:t>
            </a:r>
            <a:r>
              <a:rPr lang="en-US" altLang="en-US" sz="2800" i="1"/>
              <a:t>x</a:t>
            </a:r>
            <a:r>
              <a:rPr lang="en-US" altLang="en-US" sz="2800" baseline="30000"/>
              <a:t>2</a:t>
            </a:r>
            <a:r>
              <a:rPr lang="en-US" altLang="en-US" sz="2800"/>
              <a:t> – 11</a:t>
            </a:r>
            <a:r>
              <a:rPr lang="en-US" altLang="en-US" sz="2800" i="1"/>
              <a:t>x</a:t>
            </a:r>
            <a:r>
              <a:rPr lang="en-US" altLang="en-US" sz="2800"/>
              <a:t> + 24.</a:t>
            </a:r>
          </a:p>
        </p:txBody>
      </p:sp>
      <p:sp>
        <p:nvSpPr>
          <p:cNvPr id="1253382" name="Rectangle 6"/>
          <p:cNvSpPr>
            <a:spLocks noGrp="1" noChangeArrowheads="1"/>
          </p:cNvSpPr>
          <p:nvPr>
            <p:ph idx="1"/>
          </p:nvPr>
        </p:nvSpPr>
        <p:spPr>
          <a:xfrm>
            <a:off x="609600" y="2419350"/>
            <a:ext cx="8229600" cy="2514600"/>
          </a:xfrm>
        </p:spPr>
        <p:txBody>
          <a:bodyPr>
            <a:normAutofit/>
          </a:bodyPr>
          <a:lstStyle/>
          <a:p>
            <a:pPr marL="0" indent="0">
              <a:buFont typeface="Wingdings" pitchFamily="2" charset="2"/>
              <a:buNone/>
            </a:pPr>
            <a:r>
              <a:rPr lang="en-US" altLang="en-US" sz="2800"/>
              <a:t>Since our two numbers must have a product of 24 and a sum of -11, the two numbers must both be negative.</a:t>
            </a:r>
          </a:p>
          <a:p>
            <a:pPr lvl="1">
              <a:buSzTx/>
              <a:buFont typeface="Wingdings" pitchFamily="2" charset="2"/>
              <a:buNone/>
            </a:pPr>
            <a:r>
              <a:rPr lang="en-US" altLang="en-US"/>
              <a:t>	Negative factors of 24	Sum of Factors</a:t>
            </a:r>
          </a:p>
          <a:p>
            <a:pPr lvl="1">
              <a:buSzTx/>
              <a:buFont typeface="Wingdings" pitchFamily="2" charset="2"/>
              <a:buNone/>
            </a:pPr>
            <a:r>
              <a:rPr lang="en-US" altLang="en-US"/>
              <a:t>			 </a:t>
            </a:r>
            <a:r>
              <a:rPr lang="en-US" altLang="en-US" sz="2400"/>
              <a:t>– </a:t>
            </a:r>
            <a:r>
              <a:rPr lang="en-US" altLang="en-US"/>
              <a:t>1, </a:t>
            </a:r>
            <a:r>
              <a:rPr lang="en-US" altLang="en-US" sz="2400"/>
              <a:t>– </a:t>
            </a:r>
            <a:r>
              <a:rPr lang="en-US" altLang="en-US"/>
              <a:t>24			 </a:t>
            </a:r>
            <a:r>
              <a:rPr lang="en-US" altLang="en-US" sz="2400"/>
              <a:t>– </a:t>
            </a:r>
            <a:r>
              <a:rPr lang="en-US" altLang="en-US"/>
              <a:t>25</a:t>
            </a:r>
          </a:p>
          <a:p>
            <a:pPr lvl="1">
              <a:buSzTx/>
              <a:buFont typeface="Wingdings" pitchFamily="2" charset="2"/>
              <a:buNone/>
            </a:pPr>
            <a:r>
              <a:rPr lang="en-US" altLang="en-US"/>
              <a:t>			 </a:t>
            </a:r>
            <a:r>
              <a:rPr lang="en-US" altLang="en-US" sz="2400"/>
              <a:t>– </a:t>
            </a:r>
            <a:r>
              <a:rPr lang="en-US" altLang="en-US"/>
              <a:t>2, </a:t>
            </a:r>
            <a:r>
              <a:rPr lang="en-US" altLang="en-US" sz="2400"/>
              <a:t>– </a:t>
            </a:r>
            <a:r>
              <a:rPr lang="en-US" altLang="en-US"/>
              <a:t>12			 </a:t>
            </a:r>
            <a:r>
              <a:rPr lang="en-US" altLang="en-US" sz="2400"/>
              <a:t>– </a:t>
            </a:r>
            <a:r>
              <a:rPr lang="en-US" altLang="en-US"/>
              <a:t>14</a:t>
            </a:r>
          </a:p>
        </p:txBody>
      </p:sp>
      <p:grpSp>
        <p:nvGrpSpPr>
          <p:cNvPr id="1253392" name="Group 16"/>
          <p:cNvGrpSpPr>
            <a:grpSpLocks/>
          </p:cNvGrpSpPr>
          <p:nvPr/>
        </p:nvGrpSpPr>
        <p:grpSpPr bwMode="auto">
          <a:xfrm>
            <a:off x="609600" y="4933950"/>
            <a:ext cx="7924800" cy="476250"/>
            <a:chOff x="384" y="3108"/>
            <a:chExt cx="4992" cy="300"/>
          </a:xfrm>
        </p:grpSpPr>
        <p:sp>
          <p:nvSpPr>
            <p:cNvPr id="1253384" name="Rectangle 8"/>
            <p:cNvSpPr>
              <a:spLocks noChangeArrowheads="1"/>
            </p:cNvSpPr>
            <p:nvPr/>
          </p:nvSpPr>
          <p:spPr bwMode="auto">
            <a:xfrm>
              <a:off x="3840" y="3108"/>
              <a:ext cx="480" cy="288"/>
            </a:xfrm>
            <a:prstGeom prst="rect">
              <a:avLst/>
            </a:prstGeom>
            <a:solidFill>
              <a:srgbClr val="740404">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253385" name="Rectangle 9"/>
            <p:cNvSpPr>
              <a:spLocks noChangeArrowheads="1"/>
            </p:cNvSpPr>
            <p:nvPr/>
          </p:nvSpPr>
          <p:spPr bwMode="auto">
            <a:xfrm>
              <a:off x="1588" y="3108"/>
              <a:ext cx="764" cy="288"/>
            </a:xfrm>
            <a:prstGeom prst="rect">
              <a:avLst/>
            </a:prstGeom>
            <a:solidFill>
              <a:srgbClr val="740404">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253386" name="Text Box 10"/>
            <p:cNvSpPr txBox="1">
              <a:spLocks noChangeArrowheads="1"/>
            </p:cNvSpPr>
            <p:nvPr/>
          </p:nvSpPr>
          <p:spPr bwMode="auto">
            <a:xfrm>
              <a:off x="384" y="3108"/>
              <a:ext cx="4992" cy="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lvl="1">
                <a:lnSpc>
                  <a:spcPct val="90000"/>
                </a:lnSpc>
                <a:spcBef>
                  <a:spcPct val="20000"/>
                </a:spcBef>
                <a:buClr>
                  <a:schemeClr val="tx2"/>
                </a:buClr>
                <a:buFont typeface="Wingdings" pitchFamily="2" charset="2"/>
                <a:buNone/>
              </a:pPr>
              <a:r>
                <a:rPr lang="en-US" altLang="en-US" sz="2800"/>
                <a:t>		 </a:t>
              </a:r>
              <a:r>
                <a:rPr lang="en-US" altLang="en-US"/>
                <a:t>– </a:t>
              </a:r>
              <a:r>
                <a:rPr lang="en-US" altLang="en-US" sz="2800"/>
                <a:t>3, </a:t>
              </a:r>
              <a:r>
                <a:rPr lang="en-US" altLang="en-US"/>
                <a:t>– </a:t>
              </a:r>
              <a:r>
                <a:rPr lang="en-US" altLang="en-US" sz="2800"/>
                <a:t>8			 </a:t>
              </a:r>
              <a:r>
                <a:rPr lang="en-US" altLang="en-US"/>
                <a:t>– </a:t>
              </a:r>
              <a:r>
                <a:rPr lang="en-US" altLang="en-US" sz="2800"/>
                <a:t>11</a:t>
              </a:r>
            </a:p>
          </p:txBody>
        </p:sp>
      </p:grpSp>
      <p:sp>
        <p:nvSpPr>
          <p:cNvPr id="1253387" name="Text Box 11"/>
          <p:cNvSpPr txBox="1">
            <a:spLocks noChangeArrowheads="1"/>
          </p:cNvSpPr>
          <p:nvPr/>
        </p:nvSpPr>
        <p:spPr bwMode="auto">
          <a:xfrm>
            <a:off x="533400" y="5753100"/>
            <a:ext cx="80772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nSpc>
                <a:spcPct val="90000"/>
              </a:lnSpc>
              <a:spcBef>
                <a:spcPct val="20000"/>
              </a:spcBef>
              <a:buSzPct val="85000"/>
            </a:pPr>
            <a:r>
              <a:rPr lang="en-US" altLang="en-US" sz="2800"/>
              <a:t>So </a:t>
            </a:r>
            <a:r>
              <a:rPr lang="en-US" altLang="en-US" sz="2800" i="1"/>
              <a:t>x</a:t>
            </a:r>
            <a:r>
              <a:rPr lang="en-US" altLang="en-US" sz="2800" baseline="30000"/>
              <a:t>2</a:t>
            </a:r>
            <a:r>
              <a:rPr lang="en-US" altLang="en-US" sz="2800"/>
              <a:t> – 11</a:t>
            </a:r>
            <a:r>
              <a:rPr lang="en-US" altLang="en-US" sz="2800" i="1"/>
              <a:t>x</a:t>
            </a:r>
            <a:r>
              <a:rPr lang="en-US" altLang="en-US" sz="2800"/>
              <a:t> + 24 = (</a:t>
            </a:r>
            <a:r>
              <a:rPr lang="en-US" altLang="en-US" sz="2800" i="1"/>
              <a:t>x</a:t>
            </a:r>
            <a:r>
              <a:rPr lang="en-US" altLang="en-US" sz="2800"/>
              <a:t> – 3)(</a:t>
            </a:r>
            <a:r>
              <a:rPr lang="en-US" altLang="en-US" sz="2800" i="1"/>
              <a:t>x</a:t>
            </a:r>
            <a:r>
              <a:rPr lang="en-US" altLang="en-US" sz="2800"/>
              <a:t> – 8).</a:t>
            </a:r>
          </a:p>
        </p:txBody>
      </p:sp>
      <p:sp>
        <p:nvSpPr>
          <p:cNvPr id="1253390" name="Rectangle 14"/>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53391" name="Text Box 15"/>
          <p:cNvSpPr txBox="1">
            <a:spLocks noChangeArrowheads="1"/>
          </p:cNvSpPr>
          <p:nvPr/>
        </p:nvSpPr>
        <p:spPr bwMode="auto">
          <a:xfrm>
            <a:off x="304800" y="1316038"/>
            <a:ext cx="2590800"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sz="3200" b="1" dirty="0" smtClean="0">
                <a:solidFill>
                  <a:schemeClr val="bg2"/>
                </a:solidFill>
              </a:rPr>
              <a:t>Example 2</a:t>
            </a:r>
            <a:endParaRPr lang="en-US" altLang="en-US" sz="3200" b="1" dirty="0">
              <a:solidFill>
                <a:schemeClr val="bg2"/>
              </a:solidFill>
            </a:endParaRPr>
          </a:p>
        </p:txBody>
      </p:sp>
    </p:spTree>
    <p:extLst>
      <p:ext uri="{BB962C8B-B14F-4D97-AF65-F5344CB8AC3E}">
        <p14:creationId xmlns:p14="http://schemas.microsoft.com/office/powerpoint/2010/main" val="2868188586"/>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53381">
                                            <p:txEl>
                                              <p:pRg st="0" end="0"/>
                                            </p:txEl>
                                          </p:spTgt>
                                        </p:tgtEl>
                                        <p:attrNameLst>
                                          <p:attrName>style.visibility</p:attrName>
                                        </p:attrNameLst>
                                      </p:cBhvr>
                                      <p:to>
                                        <p:strVal val="visible"/>
                                      </p:to>
                                    </p:set>
                                    <p:animEffect transition="in" filter="wipe(left)">
                                      <p:cBhvr>
                                        <p:cTn id="7" dur="500"/>
                                        <p:tgtEl>
                                          <p:spTgt spid="1253381">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53382">
                                            <p:txEl>
                                              <p:pRg st="0" end="0"/>
                                            </p:txEl>
                                          </p:spTgt>
                                        </p:tgtEl>
                                        <p:attrNameLst>
                                          <p:attrName>style.visibility</p:attrName>
                                        </p:attrNameLst>
                                      </p:cBhvr>
                                      <p:to>
                                        <p:strVal val="visible"/>
                                      </p:to>
                                    </p:set>
                                    <p:animEffect transition="in" filter="wipe(left)">
                                      <p:cBhvr>
                                        <p:cTn id="12" dur="500"/>
                                        <p:tgtEl>
                                          <p:spTgt spid="1253382">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53382">
                                            <p:txEl>
                                              <p:pRg st="1" end="1"/>
                                            </p:txEl>
                                          </p:spTgt>
                                        </p:tgtEl>
                                        <p:attrNameLst>
                                          <p:attrName>style.visibility</p:attrName>
                                        </p:attrNameLst>
                                      </p:cBhvr>
                                      <p:to>
                                        <p:strVal val="visible"/>
                                      </p:to>
                                    </p:set>
                                    <p:animEffect transition="in" filter="wipe(left)">
                                      <p:cBhvr>
                                        <p:cTn id="17" dur="500"/>
                                        <p:tgtEl>
                                          <p:spTgt spid="1253382">
                                            <p:txEl>
                                              <p:pRg st="1" end="1"/>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53382">
                                            <p:txEl>
                                              <p:pRg st="2" end="2"/>
                                            </p:txEl>
                                          </p:spTgt>
                                        </p:tgtEl>
                                        <p:attrNameLst>
                                          <p:attrName>style.visibility</p:attrName>
                                        </p:attrNameLst>
                                      </p:cBhvr>
                                      <p:to>
                                        <p:strVal val="visible"/>
                                      </p:to>
                                    </p:set>
                                    <p:animEffect transition="in" filter="wipe(left)">
                                      <p:cBhvr>
                                        <p:cTn id="22" dur="500"/>
                                        <p:tgtEl>
                                          <p:spTgt spid="1253382">
                                            <p:txEl>
                                              <p:pRg st="2" end="2"/>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53382">
                                            <p:txEl>
                                              <p:pRg st="3" end="3"/>
                                            </p:txEl>
                                          </p:spTgt>
                                        </p:tgtEl>
                                        <p:attrNameLst>
                                          <p:attrName>style.visibility</p:attrName>
                                        </p:attrNameLst>
                                      </p:cBhvr>
                                      <p:to>
                                        <p:strVal val="visible"/>
                                      </p:to>
                                    </p:set>
                                    <p:animEffect transition="in" filter="wipe(left)">
                                      <p:cBhvr>
                                        <p:cTn id="27" dur="500"/>
                                        <p:tgtEl>
                                          <p:spTgt spid="1253382">
                                            <p:txEl>
                                              <p:pRg st="3" end="3"/>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nodeType="clickEffect">
                                  <p:stCondLst>
                                    <p:cond delay="0"/>
                                  </p:stCondLst>
                                  <p:childTnLst>
                                    <p:set>
                                      <p:cBhvr>
                                        <p:cTn id="31" dur="1" fill="hold">
                                          <p:stCondLst>
                                            <p:cond delay="0"/>
                                          </p:stCondLst>
                                        </p:cTn>
                                        <p:tgtEl>
                                          <p:spTgt spid="1253392"/>
                                        </p:tgtEl>
                                        <p:attrNameLst>
                                          <p:attrName>style.visibility</p:attrName>
                                        </p:attrNameLst>
                                      </p:cBhvr>
                                      <p:to>
                                        <p:strVal val="visible"/>
                                      </p:to>
                                    </p:set>
                                    <p:animEffect transition="in" filter="wipe(left)">
                                      <p:cBhvr>
                                        <p:cTn id="32" dur="500"/>
                                        <p:tgtEl>
                                          <p:spTgt spid="1253392"/>
                                        </p:tgtEl>
                                      </p:cBhvr>
                                    </p:animEffect>
                                  </p:childTnLst>
                                </p:cTn>
                              </p:par>
                            </p:childTnLst>
                          </p:cTn>
                        </p:par>
                      </p:childTnLst>
                    </p:cTn>
                  </p:par>
                  <p:par>
                    <p:cTn id="33" fill="hold" nodeType="clickPar">
                      <p:stCondLst>
                        <p:cond delay="indefinite"/>
                      </p:stCondLst>
                      <p:childTnLst>
                        <p:par>
                          <p:cTn id="34" fill="hold" nodeType="withGroup">
                            <p:stCondLst>
                              <p:cond delay="0"/>
                            </p:stCondLst>
                            <p:childTnLst>
                              <p:par>
                                <p:cTn id="35" presetID="22" presetClass="entr" presetSubtype="8" fill="hold" grpId="0" nodeType="clickEffect">
                                  <p:stCondLst>
                                    <p:cond delay="0"/>
                                  </p:stCondLst>
                                  <p:childTnLst>
                                    <p:set>
                                      <p:cBhvr>
                                        <p:cTn id="36" dur="1" fill="hold">
                                          <p:stCondLst>
                                            <p:cond delay="0"/>
                                          </p:stCondLst>
                                        </p:cTn>
                                        <p:tgtEl>
                                          <p:spTgt spid="1253387">
                                            <p:txEl>
                                              <p:pRg st="0" end="0"/>
                                            </p:txEl>
                                          </p:spTgt>
                                        </p:tgtEl>
                                        <p:attrNameLst>
                                          <p:attrName>style.visibility</p:attrName>
                                        </p:attrNameLst>
                                      </p:cBhvr>
                                      <p:to>
                                        <p:strVal val="visible"/>
                                      </p:to>
                                    </p:set>
                                    <p:animEffect transition="in" filter="wipe(left)">
                                      <p:cBhvr>
                                        <p:cTn id="37" dur="500"/>
                                        <p:tgtEl>
                                          <p:spTgt spid="1253387">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3381" grpId="0" build="p" autoUpdateAnimBg="0"/>
      <p:bldP spid="1253382" grpId="0" build="p" bldLvl="2" autoUpdateAnimBg="0"/>
      <p:bldP spid="1253387" grpId="0" build="p" autoUpdateAnimBg="0"/>
    </p:bldLst>
  </p:timing>
</p:sld>
</file>

<file path=ppt/slides/slide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54405" name="Text Box 5"/>
          <p:cNvSpPr txBox="1">
            <a:spLocks noChangeArrowheads="1"/>
          </p:cNvSpPr>
          <p:nvPr/>
        </p:nvSpPr>
        <p:spPr bwMode="auto">
          <a:xfrm>
            <a:off x="193675" y="1919288"/>
            <a:ext cx="8001000" cy="5191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800"/>
              <a:t>Factor the polynomial </a:t>
            </a:r>
            <a:r>
              <a:rPr lang="en-US" altLang="en-US" sz="2800" i="1"/>
              <a:t>x</a:t>
            </a:r>
            <a:r>
              <a:rPr lang="en-US" altLang="en-US" sz="2800" baseline="30000"/>
              <a:t>2</a:t>
            </a:r>
            <a:r>
              <a:rPr lang="en-US" altLang="en-US" sz="2800"/>
              <a:t> – 2</a:t>
            </a:r>
            <a:r>
              <a:rPr lang="en-US" altLang="en-US" sz="2800" i="1"/>
              <a:t>x</a:t>
            </a:r>
            <a:r>
              <a:rPr lang="en-US" altLang="en-US" sz="2800"/>
              <a:t> – 35.</a:t>
            </a:r>
          </a:p>
        </p:txBody>
      </p:sp>
      <p:sp>
        <p:nvSpPr>
          <p:cNvPr id="1254406" name="Rectangle 6"/>
          <p:cNvSpPr>
            <a:spLocks noGrp="1" noChangeArrowheads="1"/>
          </p:cNvSpPr>
          <p:nvPr>
            <p:ph idx="1"/>
          </p:nvPr>
        </p:nvSpPr>
        <p:spPr>
          <a:xfrm>
            <a:off x="193675" y="2374900"/>
            <a:ext cx="9178925" cy="3505200"/>
          </a:xfrm>
        </p:spPr>
        <p:txBody>
          <a:bodyPr/>
          <a:lstStyle/>
          <a:p>
            <a:pPr marL="0" indent="0">
              <a:buFont typeface="Wingdings" pitchFamily="2" charset="2"/>
              <a:buNone/>
            </a:pPr>
            <a:r>
              <a:rPr lang="en-US" altLang="en-US" sz="2800" dirty="0"/>
              <a:t>Since our two numbers must have a product of – 35 and a   sum of – 2, the two numbers will have to have different signs.</a:t>
            </a:r>
          </a:p>
          <a:p>
            <a:pPr lvl="1">
              <a:buSzTx/>
              <a:buFont typeface="Wingdings" pitchFamily="2" charset="2"/>
              <a:buNone/>
            </a:pPr>
            <a:r>
              <a:rPr lang="en-US" altLang="en-US" dirty="0"/>
              <a:t>		   Factors of </a:t>
            </a:r>
            <a:r>
              <a:rPr lang="en-US" altLang="en-US" sz="2400" dirty="0"/>
              <a:t>– </a:t>
            </a:r>
            <a:r>
              <a:rPr lang="en-US" altLang="en-US" dirty="0"/>
              <a:t>35		Sum of Factors</a:t>
            </a:r>
          </a:p>
          <a:p>
            <a:pPr lvl="1">
              <a:buSzTx/>
              <a:buFont typeface="Wingdings" pitchFamily="2" charset="2"/>
              <a:buNone/>
            </a:pPr>
            <a:r>
              <a:rPr lang="en-US" altLang="en-US" dirty="0"/>
              <a:t>		          </a:t>
            </a:r>
            <a:r>
              <a:rPr lang="en-US" altLang="en-US" sz="2400" dirty="0"/>
              <a:t>– </a:t>
            </a:r>
            <a:r>
              <a:rPr lang="en-US" altLang="en-US" dirty="0"/>
              <a:t>1, 35			</a:t>
            </a:r>
            <a:r>
              <a:rPr lang="en-US" altLang="en-US" dirty="0" smtClean="0"/>
              <a:t>	34</a:t>
            </a:r>
            <a:endParaRPr lang="en-US" altLang="en-US" dirty="0"/>
          </a:p>
          <a:p>
            <a:pPr lvl="1">
              <a:buSzTx/>
              <a:buFont typeface="Wingdings" pitchFamily="2" charset="2"/>
              <a:buNone/>
            </a:pPr>
            <a:r>
              <a:rPr lang="en-US" altLang="en-US" dirty="0"/>
              <a:t>			1, </a:t>
            </a:r>
            <a:r>
              <a:rPr lang="en-US" altLang="en-US" sz="2400" dirty="0"/>
              <a:t>– </a:t>
            </a:r>
            <a:r>
              <a:rPr lang="en-US" altLang="en-US" dirty="0"/>
              <a:t>35		        </a:t>
            </a:r>
            <a:r>
              <a:rPr lang="en-US" altLang="en-US" sz="2400" dirty="0"/>
              <a:t>– </a:t>
            </a:r>
            <a:r>
              <a:rPr lang="en-US" altLang="en-US" dirty="0"/>
              <a:t>34</a:t>
            </a:r>
          </a:p>
          <a:p>
            <a:pPr lvl="1">
              <a:buSzTx/>
              <a:buFont typeface="Wingdings" pitchFamily="2" charset="2"/>
              <a:buNone/>
            </a:pPr>
            <a:r>
              <a:rPr lang="en-US" altLang="en-US" dirty="0"/>
              <a:t>			 </a:t>
            </a:r>
            <a:r>
              <a:rPr lang="en-US" altLang="en-US" sz="2400" dirty="0"/>
              <a:t>– </a:t>
            </a:r>
            <a:r>
              <a:rPr lang="en-US" altLang="en-US" dirty="0"/>
              <a:t>5, 7				  2</a:t>
            </a:r>
          </a:p>
        </p:txBody>
      </p:sp>
      <p:grpSp>
        <p:nvGrpSpPr>
          <p:cNvPr id="1254414" name="Group 14"/>
          <p:cNvGrpSpPr>
            <a:grpSpLocks/>
          </p:cNvGrpSpPr>
          <p:nvPr/>
        </p:nvGrpSpPr>
        <p:grpSpPr bwMode="auto">
          <a:xfrm>
            <a:off x="193675" y="5391150"/>
            <a:ext cx="7924800" cy="476250"/>
            <a:chOff x="192" y="3396"/>
            <a:chExt cx="4992" cy="300"/>
          </a:xfrm>
        </p:grpSpPr>
        <p:sp>
          <p:nvSpPr>
            <p:cNvPr id="1254408" name="Rectangle 8"/>
            <p:cNvSpPr>
              <a:spLocks noChangeArrowheads="1"/>
            </p:cNvSpPr>
            <p:nvPr/>
          </p:nvSpPr>
          <p:spPr bwMode="auto">
            <a:xfrm>
              <a:off x="3696" y="3396"/>
              <a:ext cx="336" cy="288"/>
            </a:xfrm>
            <a:prstGeom prst="rect">
              <a:avLst/>
            </a:prstGeom>
            <a:solidFill>
              <a:srgbClr val="740404">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254409" name="Rectangle 9"/>
            <p:cNvSpPr>
              <a:spLocks noChangeArrowheads="1"/>
            </p:cNvSpPr>
            <p:nvPr/>
          </p:nvSpPr>
          <p:spPr bwMode="auto">
            <a:xfrm>
              <a:off x="1306" y="3396"/>
              <a:ext cx="624" cy="288"/>
            </a:xfrm>
            <a:prstGeom prst="rect">
              <a:avLst/>
            </a:prstGeom>
            <a:solidFill>
              <a:srgbClr val="740404">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254410" name="Text Box 10"/>
            <p:cNvSpPr txBox="1">
              <a:spLocks noChangeArrowheads="1"/>
            </p:cNvSpPr>
            <p:nvPr/>
          </p:nvSpPr>
          <p:spPr bwMode="auto">
            <a:xfrm>
              <a:off x="192" y="3396"/>
              <a:ext cx="4992" cy="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lvl="1">
                <a:lnSpc>
                  <a:spcPct val="90000"/>
                </a:lnSpc>
                <a:spcBef>
                  <a:spcPct val="20000"/>
                </a:spcBef>
                <a:buClr>
                  <a:schemeClr val="tx2"/>
                </a:buClr>
                <a:buFont typeface="Wingdings" pitchFamily="2" charset="2"/>
                <a:buNone/>
              </a:pPr>
              <a:r>
                <a:rPr lang="en-US" altLang="en-US" sz="2800"/>
                <a:t>		5, </a:t>
              </a:r>
              <a:r>
                <a:rPr lang="en-US" altLang="en-US"/>
                <a:t>– </a:t>
              </a:r>
              <a:r>
                <a:rPr lang="en-US" altLang="en-US" sz="2800"/>
                <a:t>7				</a:t>
              </a:r>
              <a:r>
                <a:rPr lang="en-US" altLang="en-US"/>
                <a:t>– </a:t>
              </a:r>
              <a:r>
                <a:rPr lang="en-US" altLang="en-US" sz="2800"/>
                <a:t>2</a:t>
              </a:r>
            </a:p>
          </p:txBody>
        </p:sp>
      </p:grpSp>
      <p:sp>
        <p:nvSpPr>
          <p:cNvPr id="1254411" name="Text Box 11"/>
          <p:cNvSpPr txBox="1">
            <a:spLocks noChangeArrowheads="1"/>
          </p:cNvSpPr>
          <p:nvPr/>
        </p:nvSpPr>
        <p:spPr bwMode="auto">
          <a:xfrm>
            <a:off x="346075" y="6000750"/>
            <a:ext cx="80772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nSpc>
                <a:spcPct val="90000"/>
              </a:lnSpc>
              <a:spcBef>
                <a:spcPct val="20000"/>
              </a:spcBef>
              <a:buSzPct val="85000"/>
            </a:pPr>
            <a:r>
              <a:rPr lang="en-US" altLang="en-US" sz="2800"/>
              <a:t>So </a:t>
            </a:r>
            <a:r>
              <a:rPr lang="en-US" altLang="en-US" sz="2800" i="1"/>
              <a:t>x</a:t>
            </a:r>
            <a:r>
              <a:rPr lang="en-US" altLang="en-US" sz="2800" baseline="30000"/>
              <a:t>2</a:t>
            </a:r>
            <a:r>
              <a:rPr lang="en-US" altLang="en-US" sz="2800"/>
              <a:t> – 2</a:t>
            </a:r>
            <a:r>
              <a:rPr lang="en-US" altLang="en-US" sz="2800" i="1"/>
              <a:t>x</a:t>
            </a:r>
            <a:r>
              <a:rPr lang="en-US" altLang="en-US" sz="2800"/>
              <a:t> – 35 = (</a:t>
            </a:r>
            <a:r>
              <a:rPr lang="en-US" altLang="en-US" sz="2800" i="1"/>
              <a:t>x</a:t>
            </a:r>
            <a:r>
              <a:rPr lang="en-US" altLang="en-US" sz="2800"/>
              <a:t> + 5)(</a:t>
            </a:r>
            <a:r>
              <a:rPr lang="en-US" altLang="en-US" sz="2800" i="1"/>
              <a:t>x</a:t>
            </a:r>
            <a:r>
              <a:rPr lang="en-US" altLang="en-US" sz="2800"/>
              <a:t> – 7).</a:t>
            </a:r>
          </a:p>
        </p:txBody>
      </p:sp>
      <p:sp>
        <p:nvSpPr>
          <p:cNvPr id="1254412" name="Rectangle 12"/>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54413" name="Text Box 13"/>
          <p:cNvSpPr txBox="1">
            <a:spLocks noChangeArrowheads="1"/>
          </p:cNvSpPr>
          <p:nvPr/>
        </p:nvSpPr>
        <p:spPr bwMode="auto">
          <a:xfrm>
            <a:off x="288924" y="1316038"/>
            <a:ext cx="2168525"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sz="3200" b="1" dirty="0" smtClean="0">
                <a:solidFill>
                  <a:schemeClr val="bg2"/>
                </a:solidFill>
              </a:rPr>
              <a:t>Example 3</a:t>
            </a:r>
            <a:endParaRPr lang="en-US" altLang="en-US" sz="3200" b="1" dirty="0">
              <a:solidFill>
                <a:schemeClr val="bg2"/>
              </a:solidFill>
            </a:endParaRPr>
          </a:p>
        </p:txBody>
      </p:sp>
    </p:spTree>
    <p:extLst>
      <p:ext uri="{BB962C8B-B14F-4D97-AF65-F5344CB8AC3E}">
        <p14:creationId xmlns:p14="http://schemas.microsoft.com/office/powerpoint/2010/main" val="2013123540"/>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54405">
                                            <p:txEl>
                                              <p:pRg st="0" end="0"/>
                                            </p:txEl>
                                          </p:spTgt>
                                        </p:tgtEl>
                                        <p:attrNameLst>
                                          <p:attrName>style.visibility</p:attrName>
                                        </p:attrNameLst>
                                      </p:cBhvr>
                                      <p:to>
                                        <p:strVal val="visible"/>
                                      </p:to>
                                    </p:set>
                                    <p:animEffect transition="in" filter="wipe(left)">
                                      <p:cBhvr>
                                        <p:cTn id="7" dur="500"/>
                                        <p:tgtEl>
                                          <p:spTgt spid="1254405">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54406">
                                            <p:txEl>
                                              <p:pRg st="0" end="0"/>
                                            </p:txEl>
                                          </p:spTgt>
                                        </p:tgtEl>
                                        <p:attrNameLst>
                                          <p:attrName>style.visibility</p:attrName>
                                        </p:attrNameLst>
                                      </p:cBhvr>
                                      <p:to>
                                        <p:strVal val="visible"/>
                                      </p:to>
                                    </p:set>
                                    <p:animEffect transition="in" filter="wipe(left)">
                                      <p:cBhvr>
                                        <p:cTn id="12" dur="500"/>
                                        <p:tgtEl>
                                          <p:spTgt spid="1254406">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54406">
                                            <p:txEl>
                                              <p:pRg st="1" end="1"/>
                                            </p:txEl>
                                          </p:spTgt>
                                        </p:tgtEl>
                                        <p:attrNameLst>
                                          <p:attrName>style.visibility</p:attrName>
                                        </p:attrNameLst>
                                      </p:cBhvr>
                                      <p:to>
                                        <p:strVal val="visible"/>
                                      </p:to>
                                    </p:set>
                                    <p:animEffect transition="in" filter="wipe(left)">
                                      <p:cBhvr>
                                        <p:cTn id="17" dur="500"/>
                                        <p:tgtEl>
                                          <p:spTgt spid="1254406">
                                            <p:txEl>
                                              <p:pRg st="1" end="1"/>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54406">
                                            <p:txEl>
                                              <p:pRg st="2" end="2"/>
                                            </p:txEl>
                                          </p:spTgt>
                                        </p:tgtEl>
                                        <p:attrNameLst>
                                          <p:attrName>style.visibility</p:attrName>
                                        </p:attrNameLst>
                                      </p:cBhvr>
                                      <p:to>
                                        <p:strVal val="visible"/>
                                      </p:to>
                                    </p:set>
                                    <p:animEffect transition="in" filter="wipe(left)">
                                      <p:cBhvr>
                                        <p:cTn id="22" dur="500"/>
                                        <p:tgtEl>
                                          <p:spTgt spid="1254406">
                                            <p:txEl>
                                              <p:pRg st="2" end="2"/>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54406">
                                            <p:txEl>
                                              <p:pRg st="3" end="3"/>
                                            </p:txEl>
                                          </p:spTgt>
                                        </p:tgtEl>
                                        <p:attrNameLst>
                                          <p:attrName>style.visibility</p:attrName>
                                        </p:attrNameLst>
                                      </p:cBhvr>
                                      <p:to>
                                        <p:strVal val="visible"/>
                                      </p:to>
                                    </p:set>
                                    <p:animEffect transition="in" filter="wipe(left)">
                                      <p:cBhvr>
                                        <p:cTn id="27" dur="500"/>
                                        <p:tgtEl>
                                          <p:spTgt spid="1254406">
                                            <p:txEl>
                                              <p:pRg st="3" end="3"/>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1254406">
                                            <p:txEl>
                                              <p:pRg st="4" end="4"/>
                                            </p:txEl>
                                          </p:spTgt>
                                        </p:tgtEl>
                                        <p:attrNameLst>
                                          <p:attrName>style.visibility</p:attrName>
                                        </p:attrNameLst>
                                      </p:cBhvr>
                                      <p:to>
                                        <p:strVal val="visible"/>
                                      </p:to>
                                    </p:set>
                                    <p:animEffect transition="in" filter="wipe(left)">
                                      <p:cBhvr>
                                        <p:cTn id="32" dur="500"/>
                                        <p:tgtEl>
                                          <p:spTgt spid="1254406">
                                            <p:txEl>
                                              <p:pRg st="4" end="4"/>
                                            </p:txEl>
                                          </p:spTgt>
                                        </p:tgtEl>
                                      </p:cBhvr>
                                    </p:animEffect>
                                  </p:childTnLst>
                                </p:cTn>
                              </p:par>
                            </p:childTnLst>
                          </p:cTn>
                        </p:par>
                      </p:childTnLst>
                    </p:cTn>
                  </p:par>
                  <p:par>
                    <p:cTn id="33" fill="hold" nodeType="clickPar">
                      <p:stCondLst>
                        <p:cond delay="indefinite"/>
                      </p:stCondLst>
                      <p:childTnLst>
                        <p:par>
                          <p:cTn id="34" fill="hold" nodeType="withGroup">
                            <p:stCondLst>
                              <p:cond delay="0"/>
                            </p:stCondLst>
                            <p:childTnLst>
                              <p:par>
                                <p:cTn id="35" presetID="22" presetClass="entr" presetSubtype="8" fill="hold" nodeType="clickEffect">
                                  <p:stCondLst>
                                    <p:cond delay="0"/>
                                  </p:stCondLst>
                                  <p:childTnLst>
                                    <p:set>
                                      <p:cBhvr>
                                        <p:cTn id="36" dur="1" fill="hold">
                                          <p:stCondLst>
                                            <p:cond delay="0"/>
                                          </p:stCondLst>
                                        </p:cTn>
                                        <p:tgtEl>
                                          <p:spTgt spid="1254414"/>
                                        </p:tgtEl>
                                        <p:attrNameLst>
                                          <p:attrName>style.visibility</p:attrName>
                                        </p:attrNameLst>
                                      </p:cBhvr>
                                      <p:to>
                                        <p:strVal val="visible"/>
                                      </p:to>
                                    </p:set>
                                    <p:animEffect transition="in" filter="wipe(left)">
                                      <p:cBhvr>
                                        <p:cTn id="37" dur="500"/>
                                        <p:tgtEl>
                                          <p:spTgt spid="1254414"/>
                                        </p:tgtEl>
                                      </p:cBhvr>
                                    </p:animEffect>
                                  </p:childTnLst>
                                </p:cTn>
                              </p:par>
                            </p:childTnLst>
                          </p:cTn>
                        </p:par>
                      </p:childTnLst>
                    </p:cTn>
                  </p:par>
                  <p:par>
                    <p:cTn id="38" fill="hold" nodeType="clickPar">
                      <p:stCondLst>
                        <p:cond delay="indefinite"/>
                      </p:stCondLst>
                      <p:childTnLst>
                        <p:par>
                          <p:cTn id="39" fill="hold" nodeType="withGroup">
                            <p:stCondLst>
                              <p:cond delay="0"/>
                            </p:stCondLst>
                            <p:childTnLst>
                              <p:par>
                                <p:cTn id="40" presetID="22" presetClass="entr" presetSubtype="8" fill="hold" grpId="0" nodeType="clickEffect">
                                  <p:stCondLst>
                                    <p:cond delay="0"/>
                                  </p:stCondLst>
                                  <p:childTnLst>
                                    <p:set>
                                      <p:cBhvr>
                                        <p:cTn id="41" dur="1" fill="hold">
                                          <p:stCondLst>
                                            <p:cond delay="0"/>
                                          </p:stCondLst>
                                        </p:cTn>
                                        <p:tgtEl>
                                          <p:spTgt spid="1254411">
                                            <p:txEl>
                                              <p:pRg st="0" end="0"/>
                                            </p:txEl>
                                          </p:spTgt>
                                        </p:tgtEl>
                                        <p:attrNameLst>
                                          <p:attrName>style.visibility</p:attrName>
                                        </p:attrNameLst>
                                      </p:cBhvr>
                                      <p:to>
                                        <p:strVal val="visible"/>
                                      </p:to>
                                    </p:set>
                                    <p:animEffect transition="in" filter="wipe(left)">
                                      <p:cBhvr>
                                        <p:cTn id="42" dur="500"/>
                                        <p:tgtEl>
                                          <p:spTgt spid="1254411">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4405" grpId="0" build="p" autoUpdateAnimBg="0"/>
      <p:bldP spid="1254406" grpId="0" build="p" bldLvl="2" autoUpdateAnimBg="0"/>
      <p:bldP spid="1254411" grpId="0" build="p" autoUpdateAnimBg="0"/>
    </p:bldLst>
  </p:timing>
</p:sld>
</file>

<file path=ppt/slides/slide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55429" name="Text Box 5"/>
          <p:cNvSpPr txBox="1">
            <a:spLocks noChangeArrowheads="1"/>
          </p:cNvSpPr>
          <p:nvPr/>
        </p:nvSpPr>
        <p:spPr bwMode="auto">
          <a:xfrm>
            <a:off x="457200" y="1995488"/>
            <a:ext cx="8001000" cy="5191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800"/>
              <a:t>Factor the polynomial </a:t>
            </a:r>
            <a:r>
              <a:rPr lang="en-US" altLang="en-US" sz="2800" i="1"/>
              <a:t>x</a:t>
            </a:r>
            <a:r>
              <a:rPr lang="en-US" altLang="en-US" sz="2800" baseline="30000"/>
              <a:t>2</a:t>
            </a:r>
            <a:r>
              <a:rPr lang="en-US" altLang="en-US" sz="2800"/>
              <a:t> – 6</a:t>
            </a:r>
            <a:r>
              <a:rPr lang="en-US" altLang="en-US" sz="2800" i="1"/>
              <a:t>x</a:t>
            </a:r>
            <a:r>
              <a:rPr lang="en-US" altLang="en-US" sz="2800"/>
              <a:t> + 10.</a:t>
            </a:r>
          </a:p>
        </p:txBody>
      </p:sp>
      <p:sp>
        <p:nvSpPr>
          <p:cNvPr id="1255430" name="Rectangle 6"/>
          <p:cNvSpPr>
            <a:spLocks noGrp="1" noChangeArrowheads="1"/>
          </p:cNvSpPr>
          <p:nvPr>
            <p:ph idx="1"/>
          </p:nvPr>
        </p:nvSpPr>
        <p:spPr>
          <a:xfrm>
            <a:off x="457200" y="2590800"/>
            <a:ext cx="8534400" cy="2971800"/>
          </a:xfrm>
        </p:spPr>
        <p:txBody>
          <a:bodyPr/>
          <a:lstStyle/>
          <a:p>
            <a:pPr marL="0" indent="0">
              <a:buFont typeface="Wingdings" pitchFamily="2" charset="2"/>
              <a:buNone/>
            </a:pPr>
            <a:r>
              <a:rPr lang="en-US" altLang="en-US" sz="2800" dirty="0"/>
              <a:t>Since our two numbers must have a product of 10 and a sum of – 6, the two numbers will have to both be negative.</a:t>
            </a:r>
          </a:p>
          <a:p>
            <a:pPr lvl="1">
              <a:buSzTx/>
              <a:buFont typeface="Wingdings" pitchFamily="2" charset="2"/>
              <a:buNone/>
            </a:pPr>
            <a:r>
              <a:rPr lang="en-US" altLang="en-US" dirty="0"/>
              <a:t>	Negative factors of 10	Sum of Factors</a:t>
            </a:r>
          </a:p>
          <a:p>
            <a:pPr lvl="1">
              <a:buSzTx/>
              <a:buFont typeface="Wingdings" pitchFamily="2" charset="2"/>
              <a:buNone/>
            </a:pPr>
            <a:r>
              <a:rPr lang="en-US" altLang="en-US" dirty="0"/>
              <a:t>			 </a:t>
            </a:r>
            <a:r>
              <a:rPr lang="en-US" altLang="en-US" sz="2400" dirty="0"/>
              <a:t>– </a:t>
            </a:r>
            <a:r>
              <a:rPr lang="en-US" altLang="en-US" dirty="0"/>
              <a:t>1, </a:t>
            </a:r>
            <a:r>
              <a:rPr lang="en-US" altLang="en-US" sz="2400" dirty="0"/>
              <a:t>– </a:t>
            </a:r>
            <a:r>
              <a:rPr lang="en-US" altLang="en-US" dirty="0"/>
              <a:t>10			 </a:t>
            </a:r>
            <a:r>
              <a:rPr lang="en-US" altLang="en-US" sz="2400" dirty="0"/>
              <a:t>– </a:t>
            </a:r>
            <a:r>
              <a:rPr lang="en-US" altLang="en-US" dirty="0"/>
              <a:t>11</a:t>
            </a:r>
          </a:p>
          <a:p>
            <a:pPr lvl="1">
              <a:buSzTx/>
              <a:buFont typeface="Wingdings" pitchFamily="2" charset="2"/>
              <a:buNone/>
            </a:pPr>
            <a:r>
              <a:rPr lang="en-US" altLang="en-US" dirty="0"/>
              <a:t>			 </a:t>
            </a:r>
            <a:r>
              <a:rPr lang="en-US" altLang="en-US" sz="2400" dirty="0"/>
              <a:t>– </a:t>
            </a:r>
            <a:r>
              <a:rPr lang="en-US" altLang="en-US" dirty="0"/>
              <a:t>2, </a:t>
            </a:r>
            <a:r>
              <a:rPr lang="en-US" altLang="en-US" sz="2400" dirty="0"/>
              <a:t>– </a:t>
            </a:r>
            <a:r>
              <a:rPr lang="en-US" altLang="en-US" dirty="0"/>
              <a:t>5			  </a:t>
            </a:r>
            <a:r>
              <a:rPr lang="en-US" altLang="en-US" sz="2400" dirty="0"/>
              <a:t>– </a:t>
            </a:r>
            <a:r>
              <a:rPr lang="en-US" altLang="en-US" dirty="0"/>
              <a:t>7</a:t>
            </a:r>
          </a:p>
        </p:txBody>
      </p:sp>
      <p:sp>
        <p:nvSpPr>
          <p:cNvPr id="1255431" name="Text Box 7"/>
          <p:cNvSpPr txBox="1">
            <a:spLocks noChangeArrowheads="1"/>
          </p:cNvSpPr>
          <p:nvPr/>
        </p:nvSpPr>
        <p:spPr bwMode="auto">
          <a:xfrm>
            <a:off x="483577" y="5505645"/>
            <a:ext cx="8458200" cy="1330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nSpc>
                <a:spcPct val="90000"/>
              </a:lnSpc>
              <a:spcBef>
                <a:spcPct val="20000"/>
              </a:spcBef>
              <a:buSzPct val="85000"/>
            </a:pPr>
            <a:r>
              <a:rPr lang="en-US" altLang="en-US" sz="2800" dirty="0"/>
              <a:t>Since there is not a factor pair whose sum is – 6, </a:t>
            </a:r>
          </a:p>
          <a:p>
            <a:pPr>
              <a:lnSpc>
                <a:spcPct val="90000"/>
              </a:lnSpc>
              <a:spcBef>
                <a:spcPct val="20000"/>
              </a:spcBef>
              <a:buSzPct val="85000"/>
            </a:pPr>
            <a:r>
              <a:rPr lang="en-US" altLang="en-US" sz="2800" i="1" dirty="0"/>
              <a:t>x</a:t>
            </a:r>
            <a:r>
              <a:rPr lang="en-US" altLang="en-US" sz="2800" baseline="30000" dirty="0"/>
              <a:t>2</a:t>
            </a:r>
            <a:r>
              <a:rPr lang="en-US" altLang="en-US" sz="2800" dirty="0"/>
              <a:t> – 6</a:t>
            </a:r>
            <a:r>
              <a:rPr lang="en-US" altLang="en-US" sz="2800" i="1" dirty="0"/>
              <a:t>x</a:t>
            </a:r>
            <a:r>
              <a:rPr lang="en-US" altLang="en-US" sz="2800" dirty="0"/>
              <a:t> +10 is not factorable and we call it a </a:t>
            </a:r>
            <a:r>
              <a:rPr lang="en-US" altLang="en-US" sz="2800" b="1" i="1" dirty="0">
                <a:solidFill>
                  <a:schemeClr val="folHlink"/>
                </a:solidFill>
              </a:rPr>
              <a:t>prime polynomial</a:t>
            </a:r>
            <a:r>
              <a:rPr lang="en-US" altLang="en-US" sz="2800" dirty="0"/>
              <a:t>.</a:t>
            </a:r>
          </a:p>
        </p:txBody>
      </p:sp>
      <p:sp>
        <p:nvSpPr>
          <p:cNvPr id="1255432" name="Rectangle 8"/>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Prime Polynomials</a:t>
            </a:r>
          </a:p>
        </p:txBody>
      </p:sp>
      <p:sp>
        <p:nvSpPr>
          <p:cNvPr id="1255433" name="Text Box 9"/>
          <p:cNvSpPr txBox="1">
            <a:spLocks noChangeArrowheads="1"/>
          </p:cNvSpPr>
          <p:nvPr/>
        </p:nvSpPr>
        <p:spPr bwMode="auto">
          <a:xfrm>
            <a:off x="457200" y="1316038"/>
            <a:ext cx="2971800" cy="588962"/>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sz="3200" b="1" dirty="0" smtClean="0">
                <a:solidFill>
                  <a:schemeClr val="bg2"/>
                </a:solidFill>
              </a:rPr>
              <a:t>Example 4</a:t>
            </a:r>
            <a:endParaRPr lang="en-US" altLang="en-US" sz="3200" b="1" dirty="0">
              <a:solidFill>
                <a:schemeClr val="bg2"/>
              </a:solidFill>
            </a:endParaRPr>
          </a:p>
        </p:txBody>
      </p:sp>
    </p:spTree>
    <p:extLst>
      <p:ext uri="{BB962C8B-B14F-4D97-AF65-F5344CB8AC3E}">
        <p14:creationId xmlns:p14="http://schemas.microsoft.com/office/powerpoint/2010/main" val="1186074007"/>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55429">
                                            <p:txEl>
                                              <p:pRg st="0" end="0"/>
                                            </p:txEl>
                                          </p:spTgt>
                                        </p:tgtEl>
                                        <p:attrNameLst>
                                          <p:attrName>style.visibility</p:attrName>
                                        </p:attrNameLst>
                                      </p:cBhvr>
                                      <p:to>
                                        <p:strVal val="visible"/>
                                      </p:to>
                                    </p:set>
                                    <p:animEffect transition="in" filter="wipe(left)">
                                      <p:cBhvr>
                                        <p:cTn id="7" dur="500"/>
                                        <p:tgtEl>
                                          <p:spTgt spid="1255429">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55430">
                                            <p:txEl>
                                              <p:pRg st="0" end="0"/>
                                            </p:txEl>
                                          </p:spTgt>
                                        </p:tgtEl>
                                        <p:attrNameLst>
                                          <p:attrName>style.visibility</p:attrName>
                                        </p:attrNameLst>
                                      </p:cBhvr>
                                      <p:to>
                                        <p:strVal val="visible"/>
                                      </p:to>
                                    </p:set>
                                    <p:animEffect transition="in" filter="wipe(left)">
                                      <p:cBhvr>
                                        <p:cTn id="12" dur="500"/>
                                        <p:tgtEl>
                                          <p:spTgt spid="1255430">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55430">
                                            <p:txEl>
                                              <p:pRg st="1" end="1"/>
                                            </p:txEl>
                                          </p:spTgt>
                                        </p:tgtEl>
                                        <p:attrNameLst>
                                          <p:attrName>style.visibility</p:attrName>
                                        </p:attrNameLst>
                                      </p:cBhvr>
                                      <p:to>
                                        <p:strVal val="visible"/>
                                      </p:to>
                                    </p:set>
                                    <p:animEffect transition="in" filter="wipe(left)">
                                      <p:cBhvr>
                                        <p:cTn id="17" dur="500"/>
                                        <p:tgtEl>
                                          <p:spTgt spid="1255430">
                                            <p:txEl>
                                              <p:pRg st="1" end="1"/>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55430">
                                            <p:txEl>
                                              <p:pRg st="2" end="2"/>
                                            </p:txEl>
                                          </p:spTgt>
                                        </p:tgtEl>
                                        <p:attrNameLst>
                                          <p:attrName>style.visibility</p:attrName>
                                        </p:attrNameLst>
                                      </p:cBhvr>
                                      <p:to>
                                        <p:strVal val="visible"/>
                                      </p:to>
                                    </p:set>
                                    <p:animEffect transition="in" filter="wipe(left)">
                                      <p:cBhvr>
                                        <p:cTn id="22" dur="500"/>
                                        <p:tgtEl>
                                          <p:spTgt spid="1255430">
                                            <p:txEl>
                                              <p:pRg st="2" end="2"/>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55430">
                                            <p:txEl>
                                              <p:pRg st="3" end="3"/>
                                            </p:txEl>
                                          </p:spTgt>
                                        </p:tgtEl>
                                        <p:attrNameLst>
                                          <p:attrName>style.visibility</p:attrName>
                                        </p:attrNameLst>
                                      </p:cBhvr>
                                      <p:to>
                                        <p:strVal val="visible"/>
                                      </p:to>
                                    </p:set>
                                    <p:animEffect transition="in" filter="wipe(left)">
                                      <p:cBhvr>
                                        <p:cTn id="27" dur="500"/>
                                        <p:tgtEl>
                                          <p:spTgt spid="1255430">
                                            <p:txEl>
                                              <p:pRg st="3" end="3"/>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22" presetClass="entr" presetSubtype="8" fill="hold" grpId="0" nodeType="clickEffect">
                                  <p:stCondLst>
                                    <p:cond delay="0"/>
                                  </p:stCondLst>
                                  <p:childTnLst>
                                    <p:set>
                                      <p:cBhvr>
                                        <p:cTn id="31" dur="1" fill="hold">
                                          <p:stCondLst>
                                            <p:cond delay="0"/>
                                          </p:stCondLst>
                                        </p:cTn>
                                        <p:tgtEl>
                                          <p:spTgt spid="1255431">
                                            <p:txEl>
                                              <p:pRg st="0" end="0"/>
                                            </p:txEl>
                                          </p:spTgt>
                                        </p:tgtEl>
                                        <p:attrNameLst>
                                          <p:attrName>style.visibility</p:attrName>
                                        </p:attrNameLst>
                                      </p:cBhvr>
                                      <p:to>
                                        <p:strVal val="visible"/>
                                      </p:to>
                                    </p:set>
                                    <p:animEffect transition="in" filter="wipe(left)">
                                      <p:cBhvr>
                                        <p:cTn id="32" dur="500"/>
                                        <p:tgtEl>
                                          <p:spTgt spid="1255431">
                                            <p:txEl>
                                              <p:pRg st="0" end="0"/>
                                            </p:txEl>
                                          </p:spTgt>
                                        </p:tgtEl>
                                      </p:cBhvr>
                                    </p:animEffect>
                                  </p:childTnLst>
                                </p:cTn>
                              </p:par>
                            </p:childTnLst>
                          </p:cTn>
                        </p:par>
                      </p:childTnLst>
                    </p:cTn>
                  </p:par>
                  <p:par>
                    <p:cTn id="33" fill="hold" nodeType="clickPar">
                      <p:stCondLst>
                        <p:cond delay="indefinite"/>
                      </p:stCondLst>
                      <p:childTnLst>
                        <p:par>
                          <p:cTn id="34" fill="hold" nodeType="withGroup">
                            <p:stCondLst>
                              <p:cond delay="0"/>
                            </p:stCondLst>
                            <p:childTnLst>
                              <p:par>
                                <p:cTn id="35" presetID="22" presetClass="entr" presetSubtype="8" fill="hold" grpId="0" nodeType="clickEffect">
                                  <p:stCondLst>
                                    <p:cond delay="0"/>
                                  </p:stCondLst>
                                  <p:childTnLst>
                                    <p:set>
                                      <p:cBhvr>
                                        <p:cTn id="36" dur="1" fill="hold">
                                          <p:stCondLst>
                                            <p:cond delay="0"/>
                                          </p:stCondLst>
                                        </p:cTn>
                                        <p:tgtEl>
                                          <p:spTgt spid="1255431">
                                            <p:txEl>
                                              <p:pRg st="1" end="1"/>
                                            </p:txEl>
                                          </p:spTgt>
                                        </p:tgtEl>
                                        <p:attrNameLst>
                                          <p:attrName>style.visibility</p:attrName>
                                        </p:attrNameLst>
                                      </p:cBhvr>
                                      <p:to>
                                        <p:strVal val="visible"/>
                                      </p:to>
                                    </p:set>
                                    <p:animEffect transition="in" filter="wipe(left)">
                                      <p:cBhvr>
                                        <p:cTn id="37" dur="500"/>
                                        <p:tgtEl>
                                          <p:spTgt spid="1255431">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5429" grpId="0" build="p" autoUpdateAnimBg="0"/>
      <p:bldP spid="1255430" grpId="0" build="p" bldLvl="2" autoUpdateAnimBg="0"/>
      <p:bldP spid="1255431" grpId="0" build="p" autoUpdateAnimBg="0"/>
    </p:bldLst>
  </p:timing>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58498" name="Rectangle 2"/>
          <p:cNvSpPr>
            <a:spLocks noGrp="1" noChangeArrowheads="1"/>
          </p:cNvSpPr>
          <p:nvPr>
            <p:ph idx="1"/>
          </p:nvPr>
        </p:nvSpPr>
        <p:spPr>
          <a:xfrm>
            <a:off x="609600" y="1524000"/>
            <a:ext cx="7772400" cy="4114800"/>
          </a:xfrm>
        </p:spPr>
        <p:txBody>
          <a:bodyPr/>
          <a:lstStyle/>
          <a:p>
            <a:pPr marL="0" indent="0">
              <a:buFont typeface="Wingdings" pitchFamily="2" charset="2"/>
              <a:buNone/>
            </a:pPr>
            <a:r>
              <a:rPr lang="en-US" altLang="en-US" dirty="0"/>
              <a:t>You should always check your factoring results by multiplying the factored polynomial to verify that it is equal to the original polynomial</a:t>
            </a:r>
            <a:r>
              <a:rPr lang="en-US" altLang="en-US" dirty="0" smtClean="0"/>
              <a:t>. (FOIL!)</a:t>
            </a:r>
            <a:endParaRPr lang="en-US" altLang="en-US" dirty="0"/>
          </a:p>
          <a:p>
            <a:pPr marL="0" indent="0">
              <a:buFont typeface="Wingdings" pitchFamily="2" charset="2"/>
              <a:buNone/>
            </a:pPr>
            <a:r>
              <a:rPr lang="en-US" altLang="en-US" dirty="0"/>
              <a:t>Many times you can detect computational errors or errors in the signs of your numbers by checking your results.</a:t>
            </a:r>
          </a:p>
        </p:txBody>
      </p:sp>
      <p:sp>
        <p:nvSpPr>
          <p:cNvPr id="1258499" name="Rectangle 3"/>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Check Your Result!</a:t>
            </a:r>
          </a:p>
        </p:txBody>
      </p:sp>
    </p:spTree>
    <p:extLst>
      <p:ext uri="{BB962C8B-B14F-4D97-AF65-F5344CB8AC3E}">
        <p14:creationId xmlns:p14="http://schemas.microsoft.com/office/powerpoint/2010/main" val="1035872790"/>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2" presetClass="entr" presetSubtype="8" fill="hold" grpId="0" nodeType="afterEffect">
                                  <p:stCondLst>
                                    <p:cond delay="0"/>
                                  </p:stCondLst>
                                  <p:childTnLst>
                                    <p:set>
                                      <p:cBhvr>
                                        <p:cTn id="6" dur="1" fill="hold">
                                          <p:stCondLst>
                                            <p:cond delay="0"/>
                                          </p:stCondLst>
                                        </p:cTn>
                                        <p:tgtEl>
                                          <p:spTgt spid="1258498">
                                            <p:txEl>
                                              <p:pRg st="0" end="0"/>
                                            </p:txEl>
                                          </p:spTgt>
                                        </p:tgtEl>
                                        <p:attrNameLst>
                                          <p:attrName>style.visibility</p:attrName>
                                        </p:attrNameLst>
                                      </p:cBhvr>
                                      <p:to>
                                        <p:strVal val="visible"/>
                                      </p:to>
                                    </p:set>
                                    <p:animEffect transition="in" filter="wipe(left)">
                                      <p:cBhvr>
                                        <p:cTn id="7" dur="500"/>
                                        <p:tgtEl>
                                          <p:spTgt spid="1258498">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58498">
                                            <p:txEl>
                                              <p:pRg st="1" end="1"/>
                                            </p:txEl>
                                          </p:spTgt>
                                        </p:tgtEl>
                                        <p:attrNameLst>
                                          <p:attrName>style.visibility</p:attrName>
                                        </p:attrNameLst>
                                      </p:cBhvr>
                                      <p:to>
                                        <p:strVal val="visible"/>
                                      </p:to>
                                    </p:set>
                                    <p:animEffect transition="in" filter="wipe(left)">
                                      <p:cBhvr>
                                        <p:cTn id="12" dur="500"/>
                                        <p:tgtEl>
                                          <p:spTgt spid="1258498">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8498" grpId="0" build="p" autoUpdateAnimBg="0"/>
    </p:bldLst>
  </p:timing>
</p:sld>
</file>

<file path=ppt/slides/slide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259522" name="Rectangle 2"/>
          <p:cNvSpPr>
            <a:spLocks noGrp="1" noChangeArrowheads="1"/>
          </p:cNvSpPr>
          <p:nvPr>
            <p:ph type="title"/>
          </p:nvPr>
        </p:nvSpPr>
        <p:spPr>
          <a:xfrm>
            <a:off x="457200" y="214313"/>
            <a:ext cx="8229600" cy="609600"/>
          </a:xfrm>
        </p:spPr>
        <p:txBody>
          <a:bodyPr>
            <a:normAutofit fontScale="90000"/>
          </a:bodyPr>
          <a:lstStyle/>
          <a:p>
            <a:r>
              <a:rPr lang="en-US" altLang="en-US"/>
              <a:t>Factoring Trinomials</a:t>
            </a:r>
          </a:p>
        </p:txBody>
      </p:sp>
      <p:sp>
        <p:nvSpPr>
          <p:cNvPr id="1259523" name="Rectangle 3"/>
          <p:cNvSpPr>
            <a:spLocks noGrp="1" noChangeArrowheads="1"/>
          </p:cNvSpPr>
          <p:nvPr>
            <p:ph idx="1"/>
          </p:nvPr>
        </p:nvSpPr>
        <p:spPr>
          <a:xfrm>
            <a:off x="685800" y="1447800"/>
            <a:ext cx="7772400" cy="5029200"/>
          </a:xfrm>
        </p:spPr>
        <p:txBody>
          <a:bodyPr>
            <a:normAutofit/>
          </a:bodyPr>
          <a:lstStyle/>
          <a:p>
            <a:pPr marL="0" indent="0">
              <a:lnSpc>
                <a:spcPct val="90000"/>
              </a:lnSpc>
              <a:buFont typeface="Wingdings" pitchFamily="2" charset="2"/>
              <a:buNone/>
            </a:pPr>
            <a:r>
              <a:rPr lang="en-US" altLang="en-US" sz="2800"/>
              <a:t>Returning to the FOIL method,</a:t>
            </a:r>
          </a:p>
          <a:p>
            <a:pPr marL="0" indent="0">
              <a:lnSpc>
                <a:spcPct val="90000"/>
              </a:lnSpc>
              <a:buFont typeface="Wingdings" pitchFamily="2" charset="2"/>
              <a:buNone/>
            </a:pPr>
            <a:r>
              <a:rPr lang="en-US" altLang="en-US" sz="2800"/>
              <a:t>			         </a:t>
            </a:r>
            <a:r>
              <a:rPr lang="en-US" altLang="en-US" sz="2800" b="1" i="1">
                <a:solidFill>
                  <a:schemeClr val="accent1"/>
                </a:solidFill>
              </a:rPr>
              <a:t>F       O       I     L</a:t>
            </a:r>
          </a:p>
          <a:p>
            <a:pPr marL="0" indent="0">
              <a:lnSpc>
                <a:spcPct val="90000"/>
              </a:lnSpc>
              <a:buFont typeface="Wingdings" pitchFamily="2" charset="2"/>
              <a:buNone/>
            </a:pPr>
            <a:r>
              <a:rPr lang="en-US" altLang="en-US" sz="2800"/>
              <a:t>(3x + 2)(x + 4) = </a:t>
            </a:r>
            <a:r>
              <a:rPr lang="en-US" altLang="en-US" sz="2800" b="1">
                <a:solidFill>
                  <a:schemeClr val="accent1"/>
                </a:solidFill>
              </a:rPr>
              <a:t>3</a:t>
            </a:r>
            <a:r>
              <a:rPr lang="en-US" altLang="en-US" sz="2800"/>
              <a:t>x</a:t>
            </a:r>
            <a:r>
              <a:rPr lang="en-US" altLang="en-US" sz="2800" baseline="30000"/>
              <a:t>2</a:t>
            </a:r>
            <a:r>
              <a:rPr lang="en-US" altLang="en-US" sz="2800"/>
              <a:t> + </a:t>
            </a:r>
            <a:r>
              <a:rPr lang="en-US" altLang="en-US" sz="2800" b="1">
                <a:solidFill>
                  <a:schemeClr val="accent2"/>
                </a:solidFill>
              </a:rPr>
              <a:t>12</a:t>
            </a:r>
            <a:r>
              <a:rPr lang="en-US" altLang="en-US" sz="2800"/>
              <a:t>x + </a:t>
            </a:r>
            <a:r>
              <a:rPr lang="en-US" altLang="en-US" sz="2800" b="1">
                <a:solidFill>
                  <a:schemeClr val="accent2"/>
                </a:solidFill>
              </a:rPr>
              <a:t>2</a:t>
            </a:r>
            <a:r>
              <a:rPr lang="en-US" altLang="en-US" sz="2800"/>
              <a:t>x + </a:t>
            </a:r>
            <a:r>
              <a:rPr lang="en-US" altLang="en-US" sz="2800" b="1">
                <a:solidFill>
                  <a:srgbClr val="D02800"/>
                </a:solidFill>
              </a:rPr>
              <a:t>8</a:t>
            </a:r>
          </a:p>
          <a:p>
            <a:pPr marL="0" indent="0">
              <a:lnSpc>
                <a:spcPct val="90000"/>
              </a:lnSpc>
              <a:buFont typeface="Wingdings" pitchFamily="2" charset="2"/>
              <a:buNone/>
            </a:pPr>
            <a:r>
              <a:rPr lang="en-US" altLang="en-US" sz="2800">
                <a:solidFill>
                  <a:schemeClr val="folHlink"/>
                </a:solidFill>
              </a:rPr>
              <a:t>			    = </a:t>
            </a:r>
            <a:r>
              <a:rPr lang="en-US" altLang="en-US" sz="2800" b="1">
                <a:solidFill>
                  <a:schemeClr val="accent1"/>
                </a:solidFill>
              </a:rPr>
              <a:t>3</a:t>
            </a:r>
            <a:r>
              <a:rPr lang="en-US" altLang="en-US" sz="2800"/>
              <a:t>x</a:t>
            </a:r>
            <a:r>
              <a:rPr lang="en-US" altLang="en-US" sz="2800" baseline="30000"/>
              <a:t>2</a:t>
            </a:r>
            <a:r>
              <a:rPr lang="en-US" altLang="en-US" sz="2800"/>
              <a:t> + </a:t>
            </a:r>
            <a:r>
              <a:rPr lang="en-US" altLang="en-US" sz="2800" b="1">
                <a:solidFill>
                  <a:schemeClr val="accent2"/>
                </a:solidFill>
              </a:rPr>
              <a:t>14</a:t>
            </a:r>
            <a:r>
              <a:rPr lang="en-US" altLang="en-US" sz="2800"/>
              <a:t>x + </a:t>
            </a:r>
            <a:r>
              <a:rPr lang="en-US" altLang="en-US" sz="2800" b="1">
                <a:solidFill>
                  <a:schemeClr val="folHlink"/>
                </a:solidFill>
              </a:rPr>
              <a:t>8</a:t>
            </a:r>
          </a:p>
          <a:p>
            <a:pPr marL="0" indent="0">
              <a:lnSpc>
                <a:spcPct val="90000"/>
              </a:lnSpc>
              <a:buFont typeface="Wingdings" pitchFamily="2" charset="2"/>
              <a:buNone/>
            </a:pPr>
            <a:r>
              <a:rPr lang="en-US" altLang="en-US" sz="2800"/>
              <a:t>To factor </a:t>
            </a:r>
            <a:r>
              <a:rPr lang="en-US" altLang="en-US" sz="2800" b="1" i="1">
                <a:solidFill>
                  <a:schemeClr val="accent1"/>
                </a:solidFill>
              </a:rPr>
              <a:t>a</a:t>
            </a:r>
            <a:r>
              <a:rPr lang="en-US" altLang="en-US" sz="2800" i="1"/>
              <a:t>x</a:t>
            </a:r>
            <a:r>
              <a:rPr lang="en-US" altLang="en-US" sz="2800" baseline="30000"/>
              <a:t>2</a:t>
            </a:r>
            <a:r>
              <a:rPr lang="en-US" altLang="en-US" sz="2800"/>
              <a:t> + </a:t>
            </a:r>
            <a:r>
              <a:rPr lang="en-US" altLang="en-US" sz="2800" b="1" i="1">
                <a:solidFill>
                  <a:schemeClr val="accent2"/>
                </a:solidFill>
              </a:rPr>
              <a:t>b</a:t>
            </a:r>
            <a:r>
              <a:rPr lang="en-US" altLang="en-US" sz="2800" i="1"/>
              <a:t>x</a:t>
            </a:r>
            <a:r>
              <a:rPr lang="en-US" altLang="en-US" sz="2800"/>
              <a:t> + </a:t>
            </a:r>
            <a:r>
              <a:rPr lang="en-US" altLang="en-US" sz="2800" b="1" i="1">
                <a:solidFill>
                  <a:schemeClr val="folHlink"/>
                </a:solidFill>
              </a:rPr>
              <a:t>c</a:t>
            </a:r>
            <a:r>
              <a:rPr lang="en-US" altLang="en-US" sz="2800"/>
              <a:t> into (#</a:t>
            </a:r>
            <a:r>
              <a:rPr lang="en-US" altLang="en-US" sz="2800" baseline="-25000"/>
              <a:t>1</a:t>
            </a:r>
            <a:r>
              <a:rPr lang="en-US" altLang="en-US" sz="2800">
                <a:cs typeface="Arial" charset="0"/>
              </a:rPr>
              <a:t>·</a:t>
            </a:r>
            <a:r>
              <a:rPr lang="en-US" altLang="en-US" sz="2800" i="1"/>
              <a:t>x</a:t>
            </a:r>
            <a:r>
              <a:rPr lang="en-US" altLang="en-US" sz="2800"/>
              <a:t> + #</a:t>
            </a:r>
            <a:r>
              <a:rPr lang="en-US" altLang="en-US" sz="2800" baseline="-25000"/>
              <a:t>2</a:t>
            </a:r>
            <a:r>
              <a:rPr lang="en-US" altLang="en-US" sz="2800"/>
              <a:t>)(#</a:t>
            </a:r>
            <a:r>
              <a:rPr lang="en-US" altLang="en-US" sz="2800" baseline="-25000"/>
              <a:t>3</a:t>
            </a:r>
            <a:r>
              <a:rPr lang="en-US" altLang="en-US" sz="2800">
                <a:cs typeface="Arial" charset="0"/>
              </a:rPr>
              <a:t>·</a:t>
            </a:r>
            <a:r>
              <a:rPr lang="en-US" altLang="en-US" sz="2800" i="1"/>
              <a:t>x</a:t>
            </a:r>
            <a:r>
              <a:rPr lang="en-US" altLang="en-US" sz="2800"/>
              <a:t> + #</a:t>
            </a:r>
            <a:r>
              <a:rPr lang="en-US" altLang="en-US" sz="2800" baseline="-25000"/>
              <a:t>4</a:t>
            </a:r>
            <a:r>
              <a:rPr lang="en-US" altLang="en-US" sz="2800"/>
              <a:t>), note that </a:t>
            </a:r>
            <a:r>
              <a:rPr lang="en-US" altLang="en-US" sz="2800" b="1" i="1">
                <a:solidFill>
                  <a:schemeClr val="accent1"/>
                </a:solidFill>
              </a:rPr>
              <a:t>a</a:t>
            </a:r>
            <a:r>
              <a:rPr lang="en-US" altLang="en-US" sz="2800"/>
              <a:t> is the product of the two first coefficients, </a:t>
            </a:r>
            <a:r>
              <a:rPr lang="en-US" altLang="en-US" sz="2800" b="1" i="1">
                <a:solidFill>
                  <a:schemeClr val="folHlink"/>
                </a:solidFill>
              </a:rPr>
              <a:t>c</a:t>
            </a:r>
            <a:r>
              <a:rPr lang="en-US" altLang="en-US" sz="2800"/>
              <a:t> is the product of the two last coefficients and </a:t>
            </a:r>
            <a:r>
              <a:rPr lang="en-US" altLang="en-US" sz="2800" b="1" i="1">
                <a:solidFill>
                  <a:schemeClr val="accent2"/>
                </a:solidFill>
              </a:rPr>
              <a:t>b</a:t>
            </a:r>
            <a:r>
              <a:rPr lang="en-US" altLang="en-US" sz="2800"/>
              <a:t> is the sum of the products of the outside coefficients and inside coefficients.</a:t>
            </a:r>
          </a:p>
          <a:p>
            <a:pPr marL="0" indent="0">
              <a:lnSpc>
                <a:spcPct val="90000"/>
              </a:lnSpc>
              <a:buFont typeface="Wingdings" pitchFamily="2" charset="2"/>
              <a:buNone/>
            </a:pPr>
            <a:r>
              <a:rPr lang="en-US" altLang="en-US" sz="2800"/>
              <a:t>Note that </a:t>
            </a:r>
            <a:r>
              <a:rPr lang="en-US" altLang="en-US" sz="2800" b="1" i="1">
                <a:solidFill>
                  <a:schemeClr val="accent2"/>
                </a:solidFill>
              </a:rPr>
              <a:t>b</a:t>
            </a:r>
            <a:r>
              <a:rPr lang="en-US" altLang="en-US" sz="2800"/>
              <a:t> is the sum of 2 products, not just 2 numbers, as in the last section.</a:t>
            </a:r>
          </a:p>
        </p:txBody>
      </p:sp>
    </p:spTree>
    <p:extLst>
      <p:ext uri="{BB962C8B-B14F-4D97-AF65-F5344CB8AC3E}">
        <p14:creationId xmlns:p14="http://schemas.microsoft.com/office/powerpoint/2010/main" val="1353758916"/>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2" presetClass="entr" presetSubtype="8" fill="hold" grpId="0" nodeType="afterEffect">
                                  <p:stCondLst>
                                    <p:cond delay="0"/>
                                  </p:stCondLst>
                                  <p:childTnLst>
                                    <p:set>
                                      <p:cBhvr>
                                        <p:cTn id="6" dur="1" fill="hold">
                                          <p:stCondLst>
                                            <p:cond delay="0"/>
                                          </p:stCondLst>
                                        </p:cTn>
                                        <p:tgtEl>
                                          <p:spTgt spid="1259523">
                                            <p:txEl>
                                              <p:pRg st="0" end="0"/>
                                            </p:txEl>
                                          </p:spTgt>
                                        </p:tgtEl>
                                        <p:attrNameLst>
                                          <p:attrName>style.visibility</p:attrName>
                                        </p:attrNameLst>
                                      </p:cBhvr>
                                      <p:to>
                                        <p:strVal val="visible"/>
                                      </p:to>
                                    </p:set>
                                    <p:animEffect transition="in" filter="wipe(left)">
                                      <p:cBhvr>
                                        <p:cTn id="7" dur="500"/>
                                        <p:tgtEl>
                                          <p:spTgt spid="1259523">
                                            <p:txEl>
                                              <p:pRg st="0" end="0"/>
                                            </p:txEl>
                                          </p:spTgt>
                                        </p:tgtEl>
                                      </p:cBhvr>
                                    </p:animEffect>
                                  </p:childTnLst>
                                </p:cTn>
                              </p:par>
                            </p:childTnLst>
                          </p:cTn>
                        </p:par>
                        <p:par>
                          <p:cTn id="8" fill="hold" nodeType="afterGroup">
                            <p:stCondLst>
                              <p:cond delay="500"/>
                            </p:stCondLst>
                            <p:childTnLst>
                              <p:par>
                                <p:cTn id="9" presetID="22" presetClass="entr" presetSubtype="8" fill="hold" grpId="0" nodeType="afterEffect">
                                  <p:stCondLst>
                                    <p:cond delay="0"/>
                                  </p:stCondLst>
                                  <p:childTnLst>
                                    <p:set>
                                      <p:cBhvr>
                                        <p:cTn id="10" dur="1" fill="hold">
                                          <p:stCondLst>
                                            <p:cond delay="0"/>
                                          </p:stCondLst>
                                        </p:cTn>
                                        <p:tgtEl>
                                          <p:spTgt spid="1259523">
                                            <p:txEl>
                                              <p:pRg st="1" end="1"/>
                                            </p:txEl>
                                          </p:spTgt>
                                        </p:tgtEl>
                                        <p:attrNameLst>
                                          <p:attrName>style.visibility</p:attrName>
                                        </p:attrNameLst>
                                      </p:cBhvr>
                                      <p:to>
                                        <p:strVal val="visible"/>
                                      </p:to>
                                    </p:set>
                                    <p:animEffect transition="in" filter="wipe(left)">
                                      <p:cBhvr>
                                        <p:cTn id="11" dur="500"/>
                                        <p:tgtEl>
                                          <p:spTgt spid="1259523">
                                            <p:txEl>
                                              <p:pRg st="1" end="1"/>
                                            </p:txEl>
                                          </p:spTgt>
                                        </p:tgtEl>
                                      </p:cBhvr>
                                    </p:animEffect>
                                  </p:childTnLst>
                                </p:cTn>
                              </p:par>
                            </p:childTnLst>
                          </p:cTn>
                        </p:par>
                        <p:par>
                          <p:cTn id="12" fill="hold" nodeType="afterGroup">
                            <p:stCondLst>
                              <p:cond delay="1000"/>
                            </p:stCondLst>
                            <p:childTnLst>
                              <p:par>
                                <p:cTn id="13" presetID="22" presetClass="entr" presetSubtype="8" fill="hold" grpId="0" nodeType="afterEffect">
                                  <p:stCondLst>
                                    <p:cond delay="0"/>
                                  </p:stCondLst>
                                  <p:childTnLst>
                                    <p:set>
                                      <p:cBhvr>
                                        <p:cTn id="14" dur="1" fill="hold">
                                          <p:stCondLst>
                                            <p:cond delay="0"/>
                                          </p:stCondLst>
                                        </p:cTn>
                                        <p:tgtEl>
                                          <p:spTgt spid="1259523">
                                            <p:txEl>
                                              <p:pRg st="2" end="2"/>
                                            </p:txEl>
                                          </p:spTgt>
                                        </p:tgtEl>
                                        <p:attrNameLst>
                                          <p:attrName>style.visibility</p:attrName>
                                        </p:attrNameLst>
                                      </p:cBhvr>
                                      <p:to>
                                        <p:strVal val="visible"/>
                                      </p:to>
                                    </p:set>
                                    <p:animEffect transition="in" filter="wipe(left)">
                                      <p:cBhvr>
                                        <p:cTn id="15" dur="500"/>
                                        <p:tgtEl>
                                          <p:spTgt spid="1259523">
                                            <p:txEl>
                                              <p:pRg st="2" end="2"/>
                                            </p:txEl>
                                          </p:spTgt>
                                        </p:tgtEl>
                                      </p:cBhvr>
                                    </p:animEffect>
                                  </p:childTnLst>
                                </p:cTn>
                              </p:par>
                            </p:childTnLst>
                          </p:cTn>
                        </p:par>
                        <p:par>
                          <p:cTn id="16" fill="hold" nodeType="afterGroup">
                            <p:stCondLst>
                              <p:cond delay="1500"/>
                            </p:stCondLst>
                            <p:childTnLst>
                              <p:par>
                                <p:cTn id="17" presetID="22" presetClass="entr" presetSubtype="8" fill="hold" grpId="0" nodeType="afterEffect">
                                  <p:stCondLst>
                                    <p:cond delay="0"/>
                                  </p:stCondLst>
                                  <p:childTnLst>
                                    <p:set>
                                      <p:cBhvr>
                                        <p:cTn id="18" dur="1" fill="hold">
                                          <p:stCondLst>
                                            <p:cond delay="0"/>
                                          </p:stCondLst>
                                        </p:cTn>
                                        <p:tgtEl>
                                          <p:spTgt spid="1259523">
                                            <p:txEl>
                                              <p:pRg st="3" end="3"/>
                                            </p:txEl>
                                          </p:spTgt>
                                        </p:tgtEl>
                                        <p:attrNameLst>
                                          <p:attrName>style.visibility</p:attrName>
                                        </p:attrNameLst>
                                      </p:cBhvr>
                                      <p:to>
                                        <p:strVal val="visible"/>
                                      </p:to>
                                    </p:set>
                                    <p:animEffect transition="in" filter="wipe(left)">
                                      <p:cBhvr>
                                        <p:cTn id="19" dur="500"/>
                                        <p:tgtEl>
                                          <p:spTgt spid="1259523">
                                            <p:txEl>
                                              <p:pRg st="3" end="3"/>
                                            </p:txEl>
                                          </p:spTgt>
                                        </p:tgtEl>
                                      </p:cBhvr>
                                    </p:animEffect>
                                  </p:childTnLst>
                                </p:cTn>
                              </p:par>
                            </p:childTnLst>
                          </p:cTn>
                        </p:par>
                        <p:par>
                          <p:cTn id="20" fill="hold" nodeType="afterGroup">
                            <p:stCondLst>
                              <p:cond delay="2000"/>
                            </p:stCondLst>
                            <p:childTnLst>
                              <p:par>
                                <p:cTn id="21" presetID="22" presetClass="entr" presetSubtype="8" fill="hold" grpId="0" nodeType="afterEffect">
                                  <p:stCondLst>
                                    <p:cond delay="0"/>
                                  </p:stCondLst>
                                  <p:childTnLst>
                                    <p:set>
                                      <p:cBhvr>
                                        <p:cTn id="22" dur="1" fill="hold">
                                          <p:stCondLst>
                                            <p:cond delay="0"/>
                                          </p:stCondLst>
                                        </p:cTn>
                                        <p:tgtEl>
                                          <p:spTgt spid="1259523">
                                            <p:txEl>
                                              <p:pRg st="4" end="4"/>
                                            </p:txEl>
                                          </p:spTgt>
                                        </p:tgtEl>
                                        <p:attrNameLst>
                                          <p:attrName>style.visibility</p:attrName>
                                        </p:attrNameLst>
                                      </p:cBhvr>
                                      <p:to>
                                        <p:strVal val="visible"/>
                                      </p:to>
                                    </p:set>
                                    <p:animEffect transition="in" filter="wipe(left)">
                                      <p:cBhvr>
                                        <p:cTn id="23" dur="500"/>
                                        <p:tgtEl>
                                          <p:spTgt spid="1259523">
                                            <p:txEl>
                                              <p:pRg st="4" end="4"/>
                                            </p:txEl>
                                          </p:spTgt>
                                        </p:tgtEl>
                                      </p:cBhvr>
                                    </p:animEffect>
                                  </p:childTnLst>
                                </p:cTn>
                              </p:par>
                            </p:childTnLst>
                          </p:cTn>
                        </p:par>
                        <p:par>
                          <p:cTn id="24" fill="hold" nodeType="afterGroup">
                            <p:stCondLst>
                              <p:cond delay="2500"/>
                            </p:stCondLst>
                            <p:childTnLst>
                              <p:par>
                                <p:cTn id="25" presetID="22" presetClass="entr" presetSubtype="8" fill="hold" grpId="0" nodeType="afterEffect">
                                  <p:stCondLst>
                                    <p:cond delay="0"/>
                                  </p:stCondLst>
                                  <p:childTnLst>
                                    <p:set>
                                      <p:cBhvr>
                                        <p:cTn id="26" dur="1" fill="hold">
                                          <p:stCondLst>
                                            <p:cond delay="0"/>
                                          </p:stCondLst>
                                        </p:cTn>
                                        <p:tgtEl>
                                          <p:spTgt spid="1259523">
                                            <p:txEl>
                                              <p:pRg st="5" end="5"/>
                                            </p:txEl>
                                          </p:spTgt>
                                        </p:tgtEl>
                                        <p:attrNameLst>
                                          <p:attrName>style.visibility</p:attrName>
                                        </p:attrNameLst>
                                      </p:cBhvr>
                                      <p:to>
                                        <p:strVal val="visible"/>
                                      </p:to>
                                    </p:set>
                                    <p:animEffect transition="in" filter="wipe(left)">
                                      <p:cBhvr>
                                        <p:cTn id="27" dur="500"/>
                                        <p:tgtEl>
                                          <p:spTgt spid="125952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59523" grpId="0" build="p" autoUpdateAnimBg="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0549" name="Text Box 5"/>
          <p:cNvSpPr txBox="1">
            <a:spLocks noChangeArrowheads="1"/>
          </p:cNvSpPr>
          <p:nvPr/>
        </p:nvSpPr>
        <p:spPr bwMode="auto">
          <a:xfrm>
            <a:off x="288925" y="1905000"/>
            <a:ext cx="8224838" cy="4889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20000"/>
              </a:spcBef>
            </a:pPr>
            <a:r>
              <a:rPr lang="en-US" altLang="en-US" sz="2600"/>
              <a:t>Factor the polynomial 25</a:t>
            </a:r>
            <a:r>
              <a:rPr lang="en-US" altLang="en-US" sz="2600" i="1"/>
              <a:t>x</a:t>
            </a:r>
            <a:r>
              <a:rPr lang="en-US" altLang="en-US" sz="2600" baseline="30000"/>
              <a:t>2</a:t>
            </a:r>
            <a:r>
              <a:rPr lang="en-US" altLang="en-US" sz="2600"/>
              <a:t> + 20</a:t>
            </a:r>
            <a:r>
              <a:rPr lang="en-US" altLang="en-US" sz="2600" i="1"/>
              <a:t>x</a:t>
            </a:r>
            <a:r>
              <a:rPr lang="en-US" altLang="en-US" sz="2600"/>
              <a:t> + 4.</a:t>
            </a:r>
          </a:p>
        </p:txBody>
      </p:sp>
      <p:sp>
        <p:nvSpPr>
          <p:cNvPr id="1260550" name="Text Box 6"/>
          <p:cNvSpPr txBox="1">
            <a:spLocks noChangeArrowheads="1"/>
          </p:cNvSpPr>
          <p:nvPr/>
        </p:nvSpPr>
        <p:spPr bwMode="auto">
          <a:xfrm>
            <a:off x="288925" y="2406650"/>
            <a:ext cx="8304213" cy="4889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600"/>
              <a:t>Possible factors of 25</a:t>
            </a:r>
            <a:r>
              <a:rPr lang="en-US" altLang="en-US" sz="2600" i="1"/>
              <a:t>x</a:t>
            </a:r>
            <a:r>
              <a:rPr lang="en-US" altLang="en-US" sz="2600" baseline="30000"/>
              <a:t>2</a:t>
            </a:r>
            <a:r>
              <a:rPr lang="en-US" altLang="en-US" sz="2600"/>
              <a:t> are {</a:t>
            </a:r>
            <a:r>
              <a:rPr lang="en-US" altLang="en-US" sz="2600" i="1"/>
              <a:t>x</a:t>
            </a:r>
            <a:r>
              <a:rPr lang="en-US" altLang="en-US" sz="2600"/>
              <a:t>, 25</a:t>
            </a:r>
            <a:r>
              <a:rPr lang="en-US" altLang="en-US" sz="2600" i="1"/>
              <a:t>x</a:t>
            </a:r>
            <a:r>
              <a:rPr lang="en-US" altLang="en-US" sz="2600"/>
              <a:t>} or {5</a:t>
            </a:r>
            <a:r>
              <a:rPr lang="en-US" altLang="en-US" sz="2600" i="1"/>
              <a:t>x</a:t>
            </a:r>
            <a:r>
              <a:rPr lang="en-US" altLang="en-US" sz="2600"/>
              <a:t>, 5</a:t>
            </a:r>
            <a:r>
              <a:rPr lang="en-US" altLang="en-US" sz="2600" i="1"/>
              <a:t>x</a:t>
            </a:r>
            <a:r>
              <a:rPr lang="en-US" altLang="en-US" sz="2600"/>
              <a:t>}.</a:t>
            </a:r>
          </a:p>
        </p:txBody>
      </p:sp>
      <p:sp>
        <p:nvSpPr>
          <p:cNvPr id="1260551" name="Text Box 7"/>
          <p:cNvSpPr txBox="1">
            <a:spLocks noChangeArrowheads="1"/>
          </p:cNvSpPr>
          <p:nvPr/>
        </p:nvSpPr>
        <p:spPr bwMode="auto">
          <a:xfrm>
            <a:off x="288925" y="2879725"/>
            <a:ext cx="8382000" cy="4889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r>
              <a:rPr lang="en-US" altLang="en-US" sz="2600"/>
              <a:t>Possible factors of 4 are {1, 4} or {2, 2}.</a:t>
            </a:r>
          </a:p>
        </p:txBody>
      </p:sp>
      <p:sp>
        <p:nvSpPr>
          <p:cNvPr id="1260552" name="Text Box 8"/>
          <p:cNvSpPr txBox="1">
            <a:spLocks noChangeArrowheads="1"/>
          </p:cNvSpPr>
          <p:nvPr/>
        </p:nvSpPr>
        <p:spPr bwMode="auto">
          <a:xfrm>
            <a:off x="288925" y="3384550"/>
            <a:ext cx="8382000" cy="2989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spcBef>
                <a:spcPct val="30000"/>
              </a:spcBef>
            </a:pPr>
            <a:r>
              <a:rPr lang="en-US" altLang="en-US" sz="2600"/>
              <a:t>We need to methodically try each pair of factors until we find a combination that works, or exhaust all of our possible pairs of factors.</a:t>
            </a:r>
          </a:p>
          <a:p>
            <a:pPr>
              <a:spcBef>
                <a:spcPct val="30000"/>
              </a:spcBef>
            </a:pPr>
            <a:r>
              <a:rPr lang="en-US" altLang="en-US" sz="2600"/>
              <a:t>Keep in mind that, because some of our pairs are not identical factors, we may have to exchange some pairs of factors and make 2 attempts before we can definitely decide a particular pair of factors will not work. </a:t>
            </a:r>
          </a:p>
        </p:txBody>
      </p:sp>
      <p:sp>
        <p:nvSpPr>
          <p:cNvPr id="1260553" name="Rectangle 9"/>
          <p:cNvSpPr>
            <a:spLocks noChangeArrowheads="1"/>
          </p:cNvSpPr>
          <p:nvPr/>
        </p:nvSpPr>
        <p:spPr bwMode="auto">
          <a:xfrm>
            <a:off x="457200" y="214313"/>
            <a:ext cx="8229600" cy="60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nchor="ctr"/>
          <a:lstStyle>
            <a:lvl1pPr algn="ctr">
              <a:spcBef>
                <a:spcPct val="0"/>
              </a:spcBef>
              <a:defRPr sz="4400" b="1">
                <a:solidFill>
                  <a:schemeClr val="bg2"/>
                </a:solidFill>
                <a:latin typeface="Times New Roman" pitchFamily="18" charset="0"/>
              </a:defRPr>
            </a:lvl1pPr>
            <a:lvl2pPr algn="ctr">
              <a:spcBef>
                <a:spcPct val="0"/>
              </a:spcBef>
              <a:defRPr sz="4400" b="1">
                <a:solidFill>
                  <a:schemeClr val="bg2"/>
                </a:solidFill>
                <a:latin typeface="Times New Roman" pitchFamily="18" charset="0"/>
              </a:defRPr>
            </a:lvl2pPr>
            <a:lvl3pPr algn="ctr">
              <a:spcBef>
                <a:spcPct val="0"/>
              </a:spcBef>
              <a:defRPr sz="4400" b="1">
                <a:solidFill>
                  <a:schemeClr val="bg2"/>
                </a:solidFill>
                <a:latin typeface="Times New Roman" pitchFamily="18" charset="0"/>
              </a:defRPr>
            </a:lvl3pPr>
            <a:lvl4pPr algn="ctr">
              <a:spcBef>
                <a:spcPct val="0"/>
              </a:spcBef>
              <a:defRPr sz="4400" b="1">
                <a:solidFill>
                  <a:schemeClr val="bg2"/>
                </a:solidFill>
                <a:latin typeface="Times New Roman" pitchFamily="18" charset="0"/>
              </a:defRPr>
            </a:lvl4pPr>
            <a:lvl5pPr algn="ctr">
              <a:spcBef>
                <a:spcPct val="0"/>
              </a:spcBef>
              <a:defRPr sz="4400" b="1">
                <a:solidFill>
                  <a:schemeClr val="bg2"/>
                </a:solidFill>
                <a:latin typeface="Times New Roman" pitchFamily="18" charset="0"/>
              </a:defRPr>
            </a:lvl5pPr>
            <a:lvl6pPr marL="457200" algn="ctr" fontAlgn="base">
              <a:spcBef>
                <a:spcPct val="0"/>
              </a:spcBef>
              <a:spcAft>
                <a:spcPct val="0"/>
              </a:spcAft>
              <a:defRPr sz="4400" b="1">
                <a:solidFill>
                  <a:schemeClr val="bg2"/>
                </a:solidFill>
                <a:latin typeface="Times New Roman" pitchFamily="18" charset="0"/>
              </a:defRPr>
            </a:lvl6pPr>
            <a:lvl7pPr marL="914400" algn="ctr" fontAlgn="base">
              <a:spcBef>
                <a:spcPct val="0"/>
              </a:spcBef>
              <a:spcAft>
                <a:spcPct val="0"/>
              </a:spcAft>
              <a:defRPr sz="4400" b="1">
                <a:solidFill>
                  <a:schemeClr val="bg2"/>
                </a:solidFill>
                <a:latin typeface="Times New Roman" pitchFamily="18" charset="0"/>
              </a:defRPr>
            </a:lvl7pPr>
            <a:lvl8pPr marL="1371600" algn="ctr" fontAlgn="base">
              <a:spcBef>
                <a:spcPct val="0"/>
              </a:spcBef>
              <a:spcAft>
                <a:spcPct val="0"/>
              </a:spcAft>
              <a:defRPr sz="4400" b="1">
                <a:solidFill>
                  <a:schemeClr val="bg2"/>
                </a:solidFill>
                <a:latin typeface="Times New Roman" pitchFamily="18" charset="0"/>
              </a:defRPr>
            </a:lvl8pPr>
            <a:lvl9pPr marL="1828800" algn="ctr" fontAlgn="base">
              <a:spcBef>
                <a:spcPct val="0"/>
              </a:spcBef>
              <a:spcAft>
                <a:spcPct val="0"/>
              </a:spcAft>
              <a:defRPr sz="4400" b="1">
                <a:solidFill>
                  <a:schemeClr val="bg2"/>
                </a:solidFill>
                <a:latin typeface="Times New Roman" pitchFamily="18" charset="0"/>
              </a:defRPr>
            </a:lvl9pPr>
          </a:lstStyle>
          <a:p>
            <a:r>
              <a:rPr lang="en-US" altLang="en-US"/>
              <a:t>Factoring Polynomials</a:t>
            </a:r>
          </a:p>
        </p:txBody>
      </p:sp>
      <p:sp>
        <p:nvSpPr>
          <p:cNvPr id="1260554" name="Text Box 10"/>
          <p:cNvSpPr txBox="1">
            <a:spLocks noChangeArrowheads="1"/>
          </p:cNvSpPr>
          <p:nvPr/>
        </p:nvSpPr>
        <p:spPr bwMode="auto">
          <a:xfrm>
            <a:off x="288924" y="1316038"/>
            <a:ext cx="2911475" cy="584775"/>
          </a:xfrm>
          <a:prstGeom prst="rect">
            <a:avLst/>
          </a:prstGeom>
          <a:solidFill>
            <a:srgbClr val="2D4202">
              <a:alpha val="50000"/>
            </a:srgbClr>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sz="3200" b="1" dirty="0" smtClean="0">
                <a:solidFill>
                  <a:schemeClr val="bg2"/>
                </a:solidFill>
              </a:rPr>
              <a:t>Example 5</a:t>
            </a:r>
            <a:endParaRPr lang="en-US" altLang="en-US" sz="3200" b="1" dirty="0">
              <a:solidFill>
                <a:schemeClr val="bg2"/>
              </a:solidFill>
            </a:endParaRPr>
          </a:p>
        </p:txBody>
      </p:sp>
      <p:sp>
        <p:nvSpPr>
          <p:cNvPr id="1260555" name="Rectangle 11"/>
          <p:cNvSpPr>
            <a:spLocks noChangeArrowheads="1"/>
          </p:cNvSpPr>
          <p:nvPr/>
        </p:nvSpPr>
        <p:spPr bwMode="auto">
          <a:xfrm>
            <a:off x="7467600" y="5943600"/>
            <a:ext cx="1528763"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a:solidFill>
                  <a:schemeClr val="accent2"/>
                </a:solidFill>
              </a:rPr>
              <a:t>Continued.</a:t>
            </a:r>
          </a:p>
        </p:txBody>
      </p:sp>
    </p:spTree>
    <p:extLst>
      <p:ext uri="{BB962C8B-B14F-4D97-AF65-F5344CB8AC3E}">
        <p14:creationId xmlns:p14="http://schemas.microsoft.com/office/powerpoint/2010/main" val="147779288"/>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1260549">
                                            <p:txEl>
                                              <p:pRg st="0" end="0"/>
                                            </p:txEl>
                                          </p:spTgt>
                                        </p:tgtEl>
                                        <p:attrNameLst>
                                          <p:attrName>style.visibility</p:attrName>
                                        </p:attrNameLst>
                                      </p:cBhvr>
                                      <p:to>
                                        <p:strVal val="visible"/>
                                      </p:to>
                                    </p:set>
                                    <p:animEffect transition="in" filter="wipe(left)">
                                      <p:cBhvr>
                                        <p:cTn id="7" dur="500"/>
                                        <p:tgtEl>
                                          <p:spTgt spid="1260549">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22" presetClass="entr" presetSubtype="8" fill="hold" grpId="0" nodeType="clickEffect">
                                  <p:stCondLst>
                                    <p:cond delay="0"/>
                                  </p:stCondLst>
                                  <p:childTnLst>
                                    <p:set>
                                      <p:cBhvr>
                                        <p:cTn id="11" dur="1" fill="hold">
                                          <p:stCondLst>
                                            <p:cond delay="0"/>
                                          </p:stCondLst>
                                        </p:cTn>
                                        <p:tgtEl>
                                          <p:spTgt spid="1260550">
                                            <p:txEl>
                                              <p:pRg st="0" end="0"/>
                                            </p:txEl>
                                          </p:spTgt>
                                        </p:tgtEl>
                                        <p:attrNameLst>
                                          <p:attrName>style.visibility</p:attrName>
                                        </p:attrNameLst>
                                      </p:cBhvr>
                                      <p:to>
                                        <p:strVal val="visible"/>
                                      </p:to>
                                    </p:set>
                                    <p:animEffect transition="in" filter="wipe(left)">
                                      <p:cBhvr>
                                        <p:cTn id="12" dur="500"/>
                                        <p:tgtEl>
                                          <p:spTgt spid="1260550">
                                            <p:txEl>
                                              <p:pRg st="0" end="0"/>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22" presetClass="entr" presetSubtype="8" fill="hold" grpId="0" nodeType="clickEffect">
                                  <p:stCondLst>
                                    <p:cond delay="0"/>
                                  </p:stCondLst>
                                  <p:childTnLst>
                                    <p:set>
                                      <p:cBhvr>
                                        <p:cTn id="16" dur="1" fill="hold">
                                          <p:stCondLst>
                                            <p:cond delay="0"/>
                                          </p:stCondLst>
                                        </p:cTn>
                                        <p:tgtEl>
                                          <p:spTgt spid="1260551">
                                            <p:txEl>
                                              <p:pRg st="0" end="0"/>
                                            </p:txEl>
                                          </p:spTgt>
                                        </p:tgtEl>
                                        <p:attrNameLst>
                                          <p:attrName>style.visibility</p:attrName>
                                        </p:attrNameLst>
                                      </p:cBhvr>
                                      <p:to>
                                        <p:strVal val="visible"/>
                                      </p:to>
                                    </p:set>
                                    <p:animEffect transition="in" filter="wipe(left)">
                                      <p:cBhvr>
                                        <p:cTn id="17" dur="500"/>
                                        <p:tgtEl>
                                          <p:spTgt spid="1260551">
                                            <p:txEl>
                                              <p:pRg st="0" end="0"/>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22" presetClass="entr" presetSubtype="8" fill="hold" grpId="0" nodeType="clickEffect">
                                  <p:stCondLst>
                                    <p:cond delay="0"/>
                                  </p:stCondLst>
                                  <p:childTnLst>
                                    <p:set>
                                      <p:cBhvr>
                                        <p:cTn id="21" dur="1" fill="hold">
                                          <p:stCondLst>
                                            <p:cond delay="0"/>
                                          </p:stCondLst>
                                        </p:cTn>
                                        <p:tgtEl>
                                          <p:spTgt spid="1260552">
                                            <p:txEl>
                                              <p:pRg st="0" end="0"/>
                                            </p:txEl>
                                          </p:spTgt>
                                        </p:tgtEl>
                                        <p:attrNameLst>
                                          <p:attrName>style.visibility</p:attrName>
                                        </p:attrNameLst>
                                      </p:cBhvr>
                                      <p:to>
                                        <p:strVal val="visible"/>
                                      </p:to>
                                    </p:set>
                                    <p:animEffect transition="in" filter="wipe(left)">
                                      <p:cBhvr>
                                        <p:cTn id="22" dur="500"/>
                                        <p:tgtEl>
                                          <p:spTgt spid="1260552">
                                            <p:txEl>
                                              <p:pRg st="0" end="0"/>
                                            </p:txEl>
                                          </p:spTgt>
                                        </p:tgtEl>
                                      </p:cBhvr>
                                    </p:animEffect>
                                  </p:childTnLst>
                                </p:cTn>
                              </p:par>
                            </p:childTnLst>
                          </p:cTn>
                        </p:par>
                      </p:childTnLst>
                    </p:cTn>
                  </p:par>
                  <p:par>
                    <p:cTn id="23" fill="hold" nodeType="clickPar">
                      <p:stCondLst>
                        <p:cond delay="indefinite"/>
                      </p:stCondLst>
                      <p:childTnLst>
                        <p:par>
                          <p:cTn id="24" fill="hold" nodeType="withGroup">
                            <p:stCondLst>
                              <p:cond delay="0"/>
                            </p:stCondLst>
                            <p:childTnLst>
                              <p:par>
                                <p:cTn id="25" presetID="22" presetClass="entr" presetSubtype="8" fill="hold" grpId="0" nodeType="clickEffect">
                                  <p:stCondLst>
                                    <p:cond delay="0"/>
                                  </p:stCondLst>
                                  <p:childTnLst>
                                    <p:set>
                                      <p:cBhvr>
                                        <p:cTn id="26" dur="1" fill="hold">
                                          <p:stCondLst>
                                            <p:cond delay="0"/>
                                          </p:stCondLst>
                                        </p:cTn>
                                        <p:tgtEl>
                                          <p:spTgt spid="1260552">
                                            <p:txEl>
                                              <p:pRg st="1" end="1"/>
                                            </p:txEl>
                                          </p:spTgt>
                                        </p:tgtEl>
                                        <p:attrNameLst>
                                          <p:attrName>style.visibility</p:attrName>
                                        </p:attrNameLst>
                                      </p:cBhvr>
                                      <p:to>
                                        <p:strVal val="visible"/>
                                      </p:to>
                                    </p:set>
                                    <p:animEffect transition="in" filter="wipe(left)">
                                      <p:cBhvr>
                                        <p:cTn id="27" dur="500"/>
                                        <p:tgtEl>
                                          <p:spTgt spid="1260552">
                                            <p:txEl>
                                              <p:pRg st="1" end="1"/>
                                            </p:txEl>
                                          </p:spTgt>
                                        </p:tgtEl>
                                      </p:cBhvr>
                                    </p:animEffect>
                                  </p:childTnLst>
                                </p:cTn>
                              </p:par>
                            </p:childTnLst>
                          </p:cTn>
                        </p:par>
                        <p:par>
                          <p:cTn id="28" fill="hold" nodeType="afterGroup">
                            <p:stCondLst>
                              <p:cond delay="500"/>
                            </p:stCondLst>
                            <p:childTnLst>
                              <p:par>
                                <p:cTn id="29" presetID="1" presetClass="entr" presetSubtype="0" fill="hold" grpId="0" nodeType="afterEffect">
                                  <p:stCondLst>
                                    <p:cond delay="0"/>
                                  </p:stCondLst>
                                  <p:childTnLst>
                                    <p:set>
                                      <p:cBhvr>
                                        <p:cTn id="30" dur="1" fill="hold">
                                          <p:stCondLst>
                                            <p:cond delay="0"/>
                                          </p:stCondLst>
                                        </p:cTn>
                                        <p:tgtEl>
                                          <p:spTgt spid="126055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60549" grpId="0" build="p" autoUpdateAnimBg="0"/>
      <p:bldP spid="1260550" grpId="0" build="p" autoUpdateAnimBg="0"/>
      <p:bldP spid="1260551" grpId="0" build="p" autoUpdateAnimBg="0"/>
      <p:bldP spid="1260552" grpId="0" build="p" autoUpdateAnimBg="0"/>
      <p:bldP spid="1260555"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331</TotalTime>
  <Words>1478</Words>
  <Application>Microsoft Office PowerPoint</Application>
  <PresentationFormat>On-screen Show (4:3)</PresentationFormat>
  <Paragraphs>230</Paragraphs>
  <Slides>24</Slides>
  <Notes>0</Notes>
  <HiddenSlides>0</HiddenSlides>
  <MMClips>0</MMClips>
  <ScaleCrop>false</ScaleCrop>
  <HeadingPairs>
    <vt:vector size="4" baseType="variant">
      <vt:variant>
        <vt:lpstr>Theme</vt:lpstr>
      </vt:variant>
      <vt:variant>
        <vt:i4>1</vt:i4>
      </vt:variant>
      <vt:variant>
        <vt:lpstr>Slide Titles</vt:lpstr>
      </vt:variant>
      <vt:variant>
        <vt:i4>24</vt:i4>
      </vt:variant>
    </vt:vector>
  </HeadingPairs>
  <TitlesOfParts>
    <vt:vector size="25" baseType="lpstr">
      <vt:lpstr>Office Theme</vt:lpstr>
      <vt:lpstr>Factoring Trinomials</vt:lpstr>
      <vt:lpstr>Factoring Trinomials</vt:lpstr>
      <vt:lpstr>PowerPoint Presentation</vt:lpstr>
      <vt:lpstr>PowerPoint Presentation</vt:lpstr>
      <vt:lpstr>PowerPoint Presentation</vt:lpstr>
      <vt:lpstr>PowerPoint Presentation</vt:lpstr>
      <vt:lpstr>PowerPoint Presentation</vt:lpstr>
      <vt:lpstr>Factoring Trinomials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 Try These</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Factoring Trinomials</dc:title>
  <dc:creator>test</dc:creator>
  <cp:lastModifiedBy>test</cp:lastModifiedBy>
  <cp:revision>6</cp:revision>
  <cp:lastPrinted>2014-10-08T14:05:41Z</cp:lastPrinted>
  <dcterms:created xsi:type="dcterms:W3CDTF">2014-09-23T12:15:10Z</dcterms:created>
  <dcterms:modified xsi:type="dcterms:W3CDTF">2014-10-08T18:05:44Z</dcterms:modified>
</cp:coreProperties>
</file>

<file path=docProps/thumbnail.jpeg>
</file>